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62" r:id="rId2"/>
    <p:sldId id="280" r:id="rId3"/>
    <p:sldId id="284" r:id="rId4"/>
    <p:sldId id="259" r:id="rId5"/>
    <p:sldId id="286" r:id="rId6"/>
    <p:sldId id="287" r:id="rId7"/>
    <p:sldId id="288" r:id="rId8"/>
    <p:sldId id="264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99" r:id="rId19"/>
    <p:sldId id="300" r:id="rId20"/>
    <p:sldId id="301" r:id="rId21"/>
    <p:sldId id="30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16602D"/>
    <a:srgbClr val="FF9900"/>
    <a:srgbClr val="009644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1" autoAdjust="0"/>
    <p:restoredTop sz="94660"/>
  </p:normalViewPr>
  <p:slideViewPr>
    <p:cSldViewPr>
      <p:cViewPr varScale="1">
        <p:scale>
          <a:sx n="78" d="100"/>
          <a:sy n="78" d="100"/>
        </p:scale>
        <p:origin x="149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E8498-C45B-4747-8BC1-16F1CCD83B7B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52894-C3B0-43A7-83E4-307D39DB0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1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FFFE2-716A-4D94-BD35-A0255FAEFB5F}" type="slidenum">
              <a:rPr lang="ru-RU" altLang="ru-RU" smtClean="0"/>
              <a:pPr/>
              <a:t>1</a:t>
            </a:fld>
            <a:endParaRPr lang="ru-RU" altLang="ru-RU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778250" y="939958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E4E499-9E0D-47F4-8344-5D4B4F9EC43D}" type="slidenum">
              <a:rPr lang="ru-RU" altLang="ru-RU" sz="1200" b="0"/>
              <a:pPr algn="r"/>
              <a:t>1</a:t>
            </a:fld>
            <a:endParaRPr lang="ru-RU" altLang="ru-RU" sz="1200" b="0"/>
          </a:p>
        </p:txBody>
      </p:sp>
      <p:sp>
        <p:nvSpPr>
          <p:cNvPr id="27652" name="Rectangle 7"/>
          <p:cNvSpPr txBox="1">
            <a:spLocks noGrp="1" noChangeArrowheads="1"/>
          </p:cNvSpPr>
          <p:nvPr/>
        </p:nvSpPr>
        <p:spPr bwMode="auto">
          <a:xfrm>
            <a:off x="3778250" y="939958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D59CA3-FB07-41F1-AA4B-9B155164681D}" type="slidenum">
              <a:rPr lang="ru-RU" altLang="ru-RU" sz="1200" b="0"/>
              <a:pPr algn="r"/>
              <a:t>1</a:t>
            </a:fld>
            <a:endParaRPr lang="ru-RU" altLang="ru-RU" sz="1200" b="0"/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25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FFFE2-716A-4D94-BD35-A0255FAEFB5F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778250" y="939958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E4E499-9E0D-47F4-8344-5D4B4F9EC43D}" type="slidenum">
              <a:rPr lang="ru-RU" altLang="ru-RU" sz="1200" b="0"/>
              <a:pPr algn="r"/>
              <a:t>2</a:t>
            </a:fld>
            <a:endParaRPr lang="ru-RU" altLang="ru-RU" sz="1200" b="0"/>
          </a:p>
        </p:txBody>
      </p:sp>
      <p:sp>
        <p:nvSpPr>
          <p:cNvPr id="27652" name="Rectangle 7"/>
          <p:cNvSpPr txBox="1">
            <a:spLocks noGrp="1" noChangeArrowheads="1"/>
          </p:cNvSpPr>
          <p:nvPr/>
        </p:nvSpPr>
        <p:spPr bwMode="auto">
          <a:xfrm>
            <a:off x="3778250" y="939958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D59CA3-FB07-41F1-AA4B-9B155164681D}" type="slidenum">
              <a:rPr lang="ru-RU" altLang="ru-RU" sz="1200" b="0"/>
              <a:pPr algn="r"/>
              <a:t>2</a:t>
            </a:fld>
            <a:endParaRPr lang="ru-RU" altLang="ru-RU" sz="1200" b="0"/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84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FFFE2-716A-4D94-BD35-A0255FAEFB5F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778250" y="939958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E4E499-9E0D-47F4-8344-5D4B4F9EC43D}" type="slidenum">
              <a:rPr lang="ru-RU" altLang="ru-RU" sz="1200" b="0"/>
              <a:pPr algn="r"/>
              <a:t>3</a:t>
            </a:fld>
            <a:endParaRPr lang="ru-RU" altLang="ru-RU" sz="1200" b="0"/>
          </a:p>
        </p:txBody>
      </p:sp>
      <p:sp>
        <p:nvSpPr>
          <p:cNvPr id="27652" name="Rectangle 7"/>
          <p:cNvSpPr txBox="1">
            <a:spLocks noGrp="1" noChangeArrowheads="1"/>
          </p:cNvSpPr>
          <p:nvPr/>
        </p:nvSpPr>
        <p:spPr bwMode="auto">
          <a:xfrm>
            <a:off x="3778250" y="939958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D59CA3-FB07-41F1-AA4B-9B155164681D}" type="slidenum">
              <a:rPr lang="ru-RU" altLang="ru-RU" sz="1200" b="0"/>
              <a:pPr algn="r"/>
              <a:t>3</a:t>
            </a:fld>
            <a:endParaRPr lang="ru-RU" altLang="ru-RU" sz="1200" b="0"/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258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FFFE2-716A-4D94-BD35-A0255FAEFB5F}" type="slidenum">
              <a:rPr lang="ru-RU" altLang="ru-RU" smtClean="0"/>
              <a:pPr/>
              <a:t>21</a:t>
            </a:fld>
            <a:endParaRPr lang="ru-RU" altLang="ru-RU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778250" y="939958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E4E499-9E0D-47F4-8344-5D4B4F9EC43D}" type="slidenum">
              <a:rPr lang="ru-RU" altLang="ru-RU" sz="1200" b="0"/>
              <a:pPr algn="r"/>
              <a:t>21</a:t>
            </a:fld>
            <a:endParaRPr lang="ru-RU" altLang="ru-RU" sz="1200" b="0"/>
          </a:p>
        </p:txBody>
      </p:sp>
      <p:sp>
        <p:nvSpPr>
          <p:cNvPr id="27652" name="Rectangle 7"/>
          <p:cNvSpPr txBox="1">
            <a:spLocks noGrp="1" noChangeArrowheads="1"/>
          </p:cNvSpPr>
          <p:nvPr/>
        </p:nvSpPr>
        <p:spPr bwMode="auto">
          <a:xfrm>
            <a:off x="3778250" y="939958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D59CA3-FB07-41F1-AA4B-9B155164681D}" type="slidenum">
              <a:rPr lang="ru-RU" altLang="ru-RU" sz="1200" b="0"/>
              <a:pPr algn="r"/>
              <a:t>21</a:t>
            </a:fld>
            <a:endParaRPr lang="ru-RU" altLang="ru-RU" sz="1200" b="0"/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25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Tm="1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2357430"/>
            <a:ext cx="9144000" cy="187220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6" descr="logo_st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20536"/>
            <a:ext cx="1940007" cy="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145209" y="2402113"/>
            <a:ext cx="86044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altLang="ru-RU" sz="48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«Золотой стандарт» </a:t>
            </a:r>
            <a:r>
              <a:rPr lang="ru-RU" alt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образования </a:t>
            </a:r>
          </a:p>
        </p:txBody>
      </p:sp>
      <p:pic>
        <p:nvPicPr>
          <p:cNvPr id="15" name="Рисунок 14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9948" y="4119193"/>
            <a:ext cx="2571768" cy="1929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AA9F0C-6262-4AD9-84E7-DE507B03D287}"/>
              </a:ext>
            </a:extLst>
          </p:cNvPr>
          <p:cNvSpPr/>
          <p:nvPr/>
        </p:nvSpPr>
        <p:spPr>
          <a:xfrm>
            <a:off x="2000232" y="642918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Муниципальное автономное общеобразовательное учреждение г. Нягань «Средняя общеобразовательная школа №2»</a:t>
            </a:r>
          </a:p>
        </p:txBody>
      </p:sp>
      <p:pic>
        <p:nvPicPr>
          <p:cNvPr id="19" name="Рисунок 18" descr="кнопка.png">
            <a:extLst>
              <a:ext uri="{FF2B5EF4-FFF2-40B4-BE49-F238E27FC236}">
                <a16:creationId xmlns:a16="http://schemas.microsoft.com/office/drawing/2014/main" id="{0EDA2225-2262-4FE5-894B-2916522065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6183" y="3779896"/>
            <a:ext cx="497985" cy="393455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B0AFB4FF-E4F5-425B-B6E6-9FB56657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9C61342-53FE-4AD6-B9AD-BEB03211F467}"/>
              </a:ext>
            </a:extLst>
          </p:cNvPr>
          <p:cNvSpPr/>
          <p:nvPr/>
        </p:nvSpPr>
        <p:spPr>
          <a:xfrm>
            <a:off x="1428728" y="6215082"/>
            <a:ext cx="6117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г. Нягань, 2023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3" y="138010"/>
            <a:ext cx="1714512" cy="2362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IMG_1295.jpg">
            <a:extLst>
              <a:ext uri="{FF2B5EF4-FFF2-40B4-BE49-F238E27FC236}">
                <a16:creationId xmlns:a16="http://schemas.microsoft.com/office/drawing/2014/main" id="{5EB58509-8EDC-427A-AE2D-89B18A4901F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31533">
            <a:off x="6492305" y="4267842"/>
            <a:ext cx="2444739" cy="1833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кнопка.png">
            <a:extLst>
              <a:ext uri="{FF2B5EF4-FFF2-40B4-BE49-F238E27FC236}">
                <a16:creationId xmlns:a16="http://schemas.microsoft.com/office/drawing/2014/main" id="{1EFB710A-354B-405A-A622-7B747E76A85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17623">
            <a:off x="6728920" y="3653300"/>
            <a:ext cx="497985" cy="393455"/>
          </a:xfrm>
          <a:prstGeom prst="rect">
            <a:avLst/>
          </a:prstGeom>
        </p:spPr>
      </p:pic>
      <p:pic>
        <p:nvPicPr>
          <p:cNvPr id="14" name="Рисунок 13" descr="апрель.JPG">
            <a:extLst>
              <a:ext uri="{FF2B5EF4-FFF2-40B4-BE49-F238E27FC236}">
                <a16:creationId xmlns:a16="http://schemas.microsoft.com/office/drawing/2014/main" id="{AE5C154B-9AAF-4E53-9EAF-4AFF7DAE5D3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713709">
            <a:off x="332098" y="4169195"/>
            <a:ext cx="2429499" cy="1701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кнопка.png">
            <a:extLst>
              <a:ext uri="{FF2B5EF4-FFF2-40B4-BE49-F238E27FC236}">
                <a16:creationId xmlns:a16="http://schemas.microsoft.com/office/drawing/2014/main" id="{22647B27-B2D1-4ED3-8BD8-B94E00EFE14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07972">
            <a:off x="629957" y="3672872"/>
            <a:ext cx="497985" cy="39345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9C61342-53FE-4AD6-B9AD-BEB03211F467}"/>
              </a:ext>
            </a:extLst>
          </p:cNvPr>
          <p:cNvSpPr/>
          <p:nvPr/>
        </p:nvSpPr>
        <p:spPr>
          <a:xfrm>
            <a:off x="-71438" y="1853975"/>
            <a:ext cx="2357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Кравченко В.И.</a:t>
            </a:r>
          </a:p>
          <a:p>
            <a:pPr algn="ctr"/>
            <a:r>
              <a:rPr lang="ru-RU" b="1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директор</a:t>
            </a:r>
          </a:p>
        </p:txBody>
      </p:sp>
    </p:spTree>
    <p:extLst>
      <p:ext uri="{BB962C8B-B14F-4D97-AF65-F5344CB8AC3E}">
        <p14:creationId xmlns:p14="http://schemas.microsoft.com/office/powerpoint/2010/main" val="473257017"/>
      </p:ext>
    </p:extLst>
  </p:cSld>
  <p:clrMapOvr>
    <a:masterClrMapping/>
  </p:clrMapOvr>
  <p:transition spd="slow" advTm="15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71414"/>
            <a:ext cx="9144000" cy="25003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14282" y="357166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Прохождение общеобразовательными организациями Российской Федерации самодиагностики в рамках проекта «Школа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 России»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1406" y="2968181"/>
            <a:ext cx="7429552" cy="1015663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Концепция проекта «Школа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России» (подержана Коллегией Министерства просвещения Российской Федерации, протокол от 8 апреля 2022 г. № ПК-1вн)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643042" y="5391709"/>
            <a:ext cx="7429520" cy="1015663"/>
          </a:xfrm>
          <a:prstGeom prst="rect">
            <a:avLst/>
          </a:prstGeom>
          <a:ln w="57150">
            <a:solidFill>
              <a:srgbClr val="16602D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Письмо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 от 21 февраля 2023 г.; № 03-281 «Об организации работы по реализации проекта «Школа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России» в 2023 году»</a:t>
            </a:r>
          </a:p>
        </p:txBody>
      </p:sp>
      <p:pic>
        <p:nvPicPr>
          <p:cNvPr id="61" name="Рисунок 60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8554" y="214290"/>
            <a:ext cx="1381164" cy="10360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4" name="Стрелка вниз 63"/>
          <p:cNvSpPr/>
          <p:nvPr/>
        </p:nvSpPr>
        <p:spPr>
          <a:xfrm>
            <a:off x="8001024" y="2571744"/>
            <a:ext cx="428628" cy="2857520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>
            <a:off x="1000100" y="2571744"/>
            <a:ext cx="357190" cy="42862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8596" y="4572008"/>
            <a:ext cx="7358114" cy="1588"/>
          </a:xfrm>
          <a:prstGeom prst="line">
            <a:avLst/>
          </a:prstGeom>
          <a:ln w="76200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803433"/>
      </p:ext>
    </p:extLst>
  </p:cSld>
  <p:clrMapOvr>
    <a:masterClrMapping/>
  </p:clrMapOvr>
  <p:transition spd="slow" advTm="15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7000924" cy="237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71414"/>
            <a:ext cx="9144000" cy="214314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57158" y="214290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Использование ФГИС «Моя школа» при реализации образовательных программ с применением дистанционных образовательных технологий, электронного обучения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1430048" y="31432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14282" y="4539817"/>
            <a:ext cx="8715404" cy="2246769"/>
          </a:xfrm>
          <a:prstGeom prst="rect">
            <a:avLst/>
          </a:prstGeom>
          <a:ln w="57150">
            <a:solidFill>
              <a:srgbClr val="16602D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Постановление Правительства Российской Федерации от 13 июля 2022 г. № 1241 «О федеральной государственной информационной системе «Моя школа» и внесении изменения в подпункт «а» пункта 2 Положения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и исполнения государственных и муниципальных функций в электронной форме»</a:t>
            </a:r>
          </a:p>
        </p:txBody>
      </p:sp>
      <p:pic>
        <p:nvPicPr>
          <p:cNvPr id="61" name="Рисунок 60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8554" y="214290"/>
            <a:ext cx="1381164" cy="10360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803433"/>
      </p:ext>
    </p:extLst>
  </p:cSld>
  <p:clrMapOvr>
    <a:masterClrMapping/>
  </p:clrMapOvr>
  <p:transition spd="slow" advTm="15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71414"/>
            <a:ext cx="9144000" cy="214314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85720" y="214290"/>
            <a:ext cx="72866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Введение в действие нового Порядка аттестации педагогических работников организаций, осуществляющих образовательную деятельность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1430048" y="31432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14282" y="5429264"/>
            <a:ext cx="8715404" cy="1015663"/>
          </a:xfrm>
          <a:prstGeom prst="rect">
            <a:avLst/>
          </a:prstGeom>
          <a:ln w="57150">
            <a:solidFill>
              <a:srgbClr val="16602D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Приказ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 от 24 марта 2023 г. № 196  «Об утверждении Порядка аттестации педагогических работников, организаций, осуществляющих образовательную деятельность»</a:t>
            </a:r>
          </a:p>
        </p:txBody>
      </p:sp>
      <p:pic>
        <p:nvPicPr>
          <p:cNvPr id="61" name="Рисунок 60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8554" y="214290"/>
            <a:ext cx="1381164" cy="10360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285992"/>
            <a:ext cx="781859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5803433"/>
      </p:ext>
    </p:extLst>
  </p:cSld>
  <p:clrMapOvr>
    <a:masterClrMapping/>
  </p:clrMapOvr>
  <p:transition spd="slow" advTm="15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Снимок.PN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2910" y="1357298"/>
            <a:ext cx="7858180" cy="4867198"/>
          </a:xfrm>
          <a:prstGeom prst="rect">
            <a:avLst/>
          </a:prstGeom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71414"/>
            <a:ext cx="9144000" cy="12858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48" name="Прямоугольник 47"/>
          <p:cNvSpPr/>
          <p:nvPr/>
        </p:nvSpPr>
        <p:spPr>
          <a:xfrm>
            <a:off x="642910" y="1643050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Вручение лицам, завершившим освоение образовательных программ среднего общего образования, успешно прошедшим государственную итоговую аттестацию, при наличии итоговых оценок успеваемости «отлично» и не более двух итоговых оценок успеваемости «хорошо» по всем учебным предметам, изучавшимся в соответствии с учебным планом, медали «За особые успехи в учении» II степени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1430048" y="31432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14282" y="5929330"/>
            <a:ext cx="8715404" cy="707886"/>
          </a:xfrm>
          <a:prstGeom prst="rect">
            <a:avLst/>
          </a:prstGeom>
          <a:ln w="57150">
            <a:solidFill>
              <a:srgbClr val="16602D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Федеральный закон от 4 августа 2023 г. № 479-ФЗ «О внесении изменений в Федеральный закон «Об образовании в Российской Федерации»</a:t>
            </a:r>
          </a:p>
        </p:txBody>
      </p:sp>
      <p:pic>
        <p:nvPicPr>
          <p:cNvPr id="61" name="Рисунок 60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8554" y="214290"/>
            <a:ext cx="1381164" cy="10360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6" name="AutoShape 2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214290"/>
            <a:ext cx="1643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ГИА</a:t>
            </a:r>
          </a:p>
        </p:txBody>
      </p:sp>
    </p:spTree>
    <p:extLst>
      <p:ext uri="{BB962C8B-B14F-4D97-AF65-F5344CB8AC3E}">
        <p14:creationId xmlns:p14="http://schemas.microsoft.com/office/powerpoint/2010/main" val="2845803433"/>
      </p:ext>
    </p:extLst>
  </p:cSld>
  <p:clrMapOvr>
    <a:masterClrMapping/>
  </p:clrMapOvr>
  <p:transition spd="slow" advTm="15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Снимок.PN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2910" y="1357298"/>
            <a:ext cx="7858180" cy="4867198"/>
          </a:xfrm>
          <a:prstGeom prst="rect">
            <a:avLst/>
          </a:prstGeom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71414"/>
            <a:ext cx="9144000" cy="12858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48" name="Прямоугольник 47"/>
          <p:cNvSpPr/>
          <p:nvPr/>
        </p:nvSpPr>
        <p:spPr>
          <a:xfrm>
            <a:off x="142844" y="1357298"/>
            <a:ext cx="89297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Закон разрешает школам привлекать учеников к труду, который не предусмотрен образовательной программой, без согласия самих учеников или их родителей. Школьники будут обязаны участвовать в общественно полезном труде в соответствии со своими возрастными и психофизическими особенностями.  Учеников обязали бережно относиться к имуществу школы и поддерживать в ней чистоту и порядок.</a:t>
            </a:r>
          </a:p>
          <a:p>
            <a:r>
              <a:rPr lang="ru-RU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Школы получили право содействовать добровольческой и волонтерской деятельности школьников.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14282" y="5929330"/>
            <a:ext cx="8715404" cy="707886"/>
          </a:xfrm>
          <a:prstGeom prst="rect">
            <a:avLst/>
          </a:prstGeom>
          <a:ln w="57150">
            <a:solidFill>
              <a:srgbClr val="16602D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Федеральный закон от 4 августа 2023 г. № 479-ФЗ «О внесении изменений в Федеральный закон «Об образовании в Российской Федерации»</a:t>
            </a:r>
          </a:p>
        </p:txBody>
      </p:sp>
      <p:pic>
        <p:nvPicPr>
          <p:cNvPr id="61" name="Рисунок 60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8554" y="214290"/>
            <a:ext cx="1381164" cy="10360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6" name="AutoShape 2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357166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Трудовое воспитание в школе</a:t>
            </a:r>
          </a:p>
        </p:txBody>
      </p:sp>
    </p:spTree>
    <p:extLst>
      <p:ext uri="{BB962C8B-B14F-4D97-AF65-F5344CB8AC3E}">
        <p14:creationId xmlns:p14="http://schemas.microsoft.com/office/powerpoint/2010/main" val="2845803433"/>
      </p:ext>
    </p:extLst>
  </p:cSld>
  <p:clrMapOvr>
    <a:masterClrMapping/>
  </p:clrMapOvr>
  <p:transition spd="slow" advTm="15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Снимок.PN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2910" y="1357298"/>
            <a:ext cx="7858180" cy="4867198"/>
          </a:xfrm>
          <a:prstGeom prst="rect">
            <a:avLst/>
          </a:prstGeom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71414"/>
            <a:ext cx="9144000" cy="12858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48" name="Прямоугольник 47"/>
          <p:cNvSpPr/>
          <p:nvPr/>
        </p:nvSpPr>
        <p:spPr>
          <a:xfrm>
            <a:off x="214282" y="1428736"/>
            <a:ext cx="8929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Проведение обязательной диагностики детей с миграционной историей на уровень владения ими русским языком. По результатам проведения диагностики принимается решение о необходимости включения в учебный план дополнительных часов по изучению русского языка.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14314" y="4214818"/>
            <a:ext cx="8715404" cy="2554545"/>
          </a:xfrm>
          <a:prstGeom prst="rect">
            <a:avLst/>
          </a:prstGeom>
          <a:ln w="57150">
            <a:solidFill>
              <a:srgbClr val="16602D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Приказ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 от 3 августа 2023 г. 581 «О внесении изменения в пункт 13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образования, утвержденного приказом Министерства просвещения Российской Федерации от 22 марта 2021 г. № 115» (в настоящее время приказ находится на государственной регистрации)</a:t>
            </a:r>
          </a:p>
        </p:txBody>
      </p:sp>
      <p:pic>
        <p:nvPicPr>
          <p:cNvPr id="61" name="Рисунок 60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8554" y="214290"/>
            <a:ext cx="1381164" cy="10360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6" name="AutoShape 2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428604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Диагностика на знание русского языка</a:t>
            </a:r>
          </a:p>
        </p:txBody>
      </p:sp>
      <p:pic>
        <p:nvPicPr>
          <p:cNvPr id="15" name="Рисунок 14" descr="i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0800000">
            <a:off x="107504" y="175796"/>
            <a:ext cx="717452" cy="1064955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1296" y="229044"/>
            <a:ext cx="768698" cy="102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803433"/>
      </p:ext>
    </p:extLst>
  </p:cSld>
  <p:clrMapOvr>
    <a:masterClrMapping/>
  </p:clrMapOvr>
  <p:transition spd="slow" advTm="15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Снимок.PN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2910" y="1357298"/>
            <a:ext cx="7858180" cy="4867198"/>
          </a:xfrm>
          <a:prstGeom prst="rect">
            <a:avLst/>
          </a:prstGeom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858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48" name="Прямоугольник 47"/>
          <p:cNvSpPr/>
          <p:nvPr/>
        </p:nvSpPr>
        <p:spPr>
          <a:xfrm>
            <a:off x="214282" y="2857496"/>
            <a:ext cx="8929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Во всех школах Российской Федерации, в том числе и в новых субъектах, внедряется единая модель профориентации – </a:t>
            </a:r>
            <a:r>
              <a:rPr lang="ru-RU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профминимум</a:t>
            </a:r>
            <a:r>
              <a:rPr lang="ru-RU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, начиная с 6 класса. Также с нового учебного года в 6-11 классах еженедельно будут проходить занятия по профориентации «Россия – Мои горизонты»</a:t>
            </a:r>
          </a:p>
        </p:txBody>
      </p:sp>
      <p:pic>
        <p:nvPicPr>
          <p:cNvPr id="61" name="Рисунок 60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8554" y="214290"/>
            <a:ext cx="1381164" cy="10360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6" name="AutoShape 2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142852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Профориентация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810183"/>
            <a:ext cx="4857784" cy="204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Прямоугольник 57"/>
          <p:cNvSpPr/>
          <p:nvPr/>
        </p:nvSpPr>
        <p:spPr>
          <a:xfrm>
            <a:off x="214314" y="5699485"/>
            <a:ext cx="8715404" cy="1015663"/>
          </a:xfrm>
          <a:prstGeom prst="rect">
            <a:avLst/>
          </a:prstGeom>
          <a:ln w="57150">
            <a:solidFill>
              <a:srgbClr val="16602D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Письмо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 от 1 июня 2023 г. № АБ-2324/05 «О направлении информации о внедрении Единой модели профессиональной ориентации (главам субъектов РФ)» </a:t>
            </a:r>
          </a:p>
        </p:txBody>
      </p:sp>
    </p:spTree>
    <p:extLst>
      <p:ext uri="{BB962C8B-B14F-4D97-AF65-F5344CB8AC3E}">
        <p14:creationId xmlns:p14="http://schemas.microsoft.com/office/powerpoint/2010/main" val="2845803433"/>
      </p:ext>
    </p:extLst>
  </p:cSld>
  <p:clrMapOvr>
    <a:masterClrMapping/>
  </p:clrMapOvr>
  <p:transition spd="slow" advTm="15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285992"/>
            <a:ext cx="4714908" cy="292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25717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61" name="Рисунок 60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8554" y="214290"/>
            <a:ext cx="1381164" cy="10360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6" name="AutoShape 2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42852"/>
            <a:ext cx="685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Использование единых государственных учебников истории для 10–11 классов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14314" y="5286388"/>
            <a:ext cx="8715404" cy="1323439"/>
          </a:xfrm>
          <a:prstGeom prst="rect">
            <a:avLst/>
          </a:prstGeom>
          <a:ln w="57150">
            <a:solidFill>
              <a:srgbClr val="16602D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Приказ Министерства просвещения Российской Федерации от 21 июля 2023 г. № 556 «О внесении изменений в приложения № 1 и № 2 к приказу Министерства просвещения Российской Федерации от 21 сентября 2022 г. № 858</a:t>
            </a:r>
          </a:p>
        </p:txBody>
      </p:sp>
      <p:pic>
        <p:nvPicPr>
          <p:cNvPr id="51203" name="Picture 3" descr="C:\Users\Евгений\AppData\Local\Microsoft\Windows\Temporary Internet Files\Content.IE5\PP2CD8AL\book_PNG5099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500174"/>
            <a:ext cx="1017514" cy="967108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 rot="5400000">
            <a:off x="6715934" y="3928272"/>
            <a:ext cx="2428892" cy="1588"/>
          </a:xfrm>
          <a:prstGeom prst="line">
            <a:avLst/>
          </a:prstGeom>
          <a:ln w="76200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-285784" y="3929066"/>
            <a:ext cx="2428892" cy="1588"/>
          </a:xfrm>
          <a:prstGeom prst="line">
            <a:avLst/>
          </a:prstGeom>
          <a:ln w="76200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803433"/>
      </p:ext>
    </p:extLst>
  </p:cSld>
  <p:clrMapOvr>
    <a:masterClrMapping/>
  </p:clrMapOvr>
  <p:transition spd="slow" advTm="15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285992"/>
            <a:ext cx="4714908" cy="292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25717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61" name="Рисунок 60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8554" y="214290"/>
            <a:ext cx="1381164" cy="10360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6" name="AutoShape 2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42852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Апробация учебного предмета «Основы безопасности и защиты Родины», введение которого планируется с 1 сентября 2024 года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14314" y="5286388"/>
            <a:ext cx="8715404" cy="707886"/>
          </a:xfrm>
          <a:prstGeom prst="rect">
            <a:avLst/>
          </a:prstGeom>
          <a:ln w="57150">
            <a:solidFill>
              <a:srgbClr val="16602D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Федеральный закон от 4 августа 2023 г. № 479-ФЗ «О внесении изменений в Федеральный закон «Об образовании в Российской Федерации»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-285784" y="3929066"/>
            <a:ext cx="2428892" cy="1588"/>
          </a:xfrm>
          <a:prstGeom prst="line">
            <a:avLst/>
          </a:prstGeom>
          <a:ln w="76200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6715934" y="3928272"/>
            <a:ext cx="2428892" cy="1588"/>
          </a:xfrm>
          <a:prstGeom prst="line">
            <a:avLst/>
          </a:prstGeom>
          <a:ln w="76200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28662" y="6429396"/>
            <a:ext cx="7000924" cy="1588"/>
          </a:xfrm>
          <a:prstGeom prst="line">
            <a:avLst/>
          </a:prstGeom>
          <a:ln w="76200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803433"/>
      </p:ext>
    </p:extLst>
  </p:cSld>
  <p:clrMapOvr>
    <a:masterClrMapping/>
  </p:clrMapOvr>
  <p:transition spd="slow" advTm="150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464344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61" name="Рисунок 60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8554" y="214290"/>
            <a:ext cx="1381164" cy="10360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6" name="AutoShape 2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s://100yakutia.ru/images/News/zm_0107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42852"/>
            <a:ext cx="7500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Введение должности советника директора по воспитанию и взаимодействию с детскими общественными объединениями в общеобразовательных организациях всех субъектов Российской Федерации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14314" y="5286388"/>
            <a:ext cx="8715404" cy="1015663"/>
          </a:xfrm>
          <a:prstGeom prst="rect">
            <a:avLst/>
          </a:prstGeom>
          <a:ln w="57150">
            <a:solidFill>
              <a:srgbClr val="16602D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Перечень поручений по итогам заседания наблюдательного совета АНО «Россия – страна возможностей», состоявшегося 20 апреля 2022 года (от 26 июня 2022 года, № Пр-1117п.2)</a:t>
            </a:r>
          </a:p>
        </p:txBody>
      </p:sp>
    </p:spTree>
    <p:extLst>
      <p:ext uri="{BB962C8B-B14F-4D97-AF65-F5344CB8AC3E}">
        <p14:creationId xmlns:p14="http://schemas.microsoft.com/office/powerpoint/2010/main" val="2845803433"/>
      </p:ext>
    </p:extLst>
  </p:cSld>
  <p:clrMapOvr>
    <a:masterClrMapping/>
  </p:clrMapOvr>
  <p:transition spd="slow" advTm="15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logo_st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4255" y="130370"/>
            <a:ext cx="2058559" cy="56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B0AFB4FF-E4F5-425B-B6E6-9FB56657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16BE03-A08F-457F-A4D6-84B71D143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8" y="660702"/>
            <a:ext cx="4505202" cy="4488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43F0BF-4E09-4EF4-86D1-42D0008339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75" r="993"/>
          <a:stretch/>
        </p:blipFill>
        <p:spPr>
          <a:xfrm>
            <a:off x="4427984" y="2852937"/>
            <a:ext cx="4649218" cy="387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299D94-2C81-4149-BA27-5E97C1FB5BE9}"/>
              </a:ext>
            </a:extLst>
          </p:cNvPr>
          <p:cNvSpPr/>
          <p:nvPr/>
        </p:nvSpPr>
        <p:spPr>
          <a:xfrm>
            <a:off x="4427984" y="739369"/>
            <a:ext cx="4505202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2023 год - Год педагога и наставника</a:t>
            </a:r>
          </a:p>
        </p:txBody>
      </p:sp>
    </p:spTree>
    <p:extLst>
      <p:ext uri="{BB962C8B-B14F-4D97-AF65-F5344CB8AC3E}">
        <p14:creationId xmlns:p14="http://schemas.microsoft.com/office/powerpoint/2010/main" val="3169470219"/>
      </p:ext>
    </p:extLst>
  </p:cSld>
  <p:clrMapOvr>
    <a:masterClrMapping/>
  </p:clrMapOvr>
  <p:transition spd="slow" advTm="15000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4624"/>
            <a:ext cx="9144000" cy="12961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628800"/>
            <a:ext cx="8568952" cy="1512168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Реализация программы активности социализации обучающихся начальных классов «Орлята России»</a:t>
            </a:r>
          </a:p>
          <a:p>
            <a:pPr marL="890588"/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3356992"/>
            <a:ext cx="8568952" cy="1512168"/>
          </a:xfrm>
          <a:prstGeom prst="rect">
            <a:avLst/>
          </a:prstGeom>
          <a:solidFill>
            <a:schemeClr val="bg1"/>
          </a:solidFill>
          <a:ln w="57150">
            <a:solidFill>
              <a:srgbClr val="16602D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Реализация программы активной социализации для обучающихся 5-х классов «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Я-Ты-Он-Она-вместе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целая страна»</a:t>
            </a:r>
          </a:p>
          <a:p>
            <a:pPr marL="890588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5085184"/>
            <a:ext cx="8568952" cy="151216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Создание и развитие школьных театров в субъектах Российской Федерации</a:t>
            </a:r>
          </a:p>
          <a:p>
            <a:pPr marL="890588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4" name="Рисунок 33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8554" y="214290"/>
            <a:ext cx="1381164" cy="10360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 descr="апрель.JPG">
            <a:extLst>
              <a:ext uri="{FF2B5EF4-FFF2-40B4-BE49-F238E27FC236}">
                <a16:creationId xmlns:a16="http://schemas.microsoft.com/office/drawing/2014/main" id="{AE5C154B-9AAF-4E53-9EAF-4AFF7DAE5D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14290"/>
            <a:ext cx="1469089" cy="102917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 descr="IMG_1295.jpg">
            <a:extLst>
              <a:ext uri="{FF2B5EF4-FFF2-40B4-BE49-F238E27FC236}">
                <a16:creationId xmlns:a16="http://schemas.microsoft.com/office/drawing/2014/main" id="{5EB58509-8EDC-427A-AE2D-89B18A4901F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214290"/>
            <a:ext cx="1428760" cy="107157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85720" y="428604"/>
            <a:ext cx="3214710" cy="1588"/>
          </a:xfrm>
          <a:prstGeom prst="line">
            <a:avLst/>
          </a:prstGeom>
          <a:ln w="76200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5720" y="714356"/>
            <a:ext cx="3214710" cy="1588"/>
          </a:xfrm>
          <a:prstGeom prst="line">
            <a:avLst/>
          </a:prstGeom>
          <a:ln w="76200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85720" y="1000108"/>
            <a:ext cx="3214710" cy="1588"/>
          </a:xfrm>
          <a:prstGeom prst="line">
            <a:avLst/>
          </a:prstGeom>
          <a:ln w="76200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5000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2357430"/>
            <a:ext cx="9144000" cy="187220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6" descr="logo_st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20536"/>
            <a:ext cx="1940007" cy="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145209" y="2402113"/>
            <a:ext cx="86044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altLang="ru-RU" sz="48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«Золотой стандарт» </a:t>
            </a:r>
            <a:r>
              <a:rPr lang="ru-RU" alt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образования </a:t>
            </a:r>
          </a:p>
        </p:txBody>
      </p:sp>
      <p:pic>
        <p:nvPicPr>
          <p:cNvPr id="15" name="Рисунок 14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9948" y="4119193"/>
            <a:ext cx="2571768" cy="1929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AA9F0C-6262-4AD9-84E7-DE507B03D287}"/>
              </a:ext>
            </a:extLst>
          </p:cNvPr>
          <p:cNvSpPr/>
          <p:nvPr/>
        </p:nvSpPr>
        <p:spPr>
          <a:xfrm>
            <a:off x="2000232" y="642918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Муниципальное автономное общеобразовательное учреждение г. Нягань «Средняя общеобразовательная школа №2»</a:t>
            </a:r>
          </a:p>
        </p:txBody>
      </p:sp>
      <p:pic>
        <p:nvPicPr>
          <p:cNvPr id="19" name="Рисунок 18" descr="кнопка.png">
            <a:extLst>
              <a:ext uri="{FF2B5EF4-FFF2-40B4-BE49-F238E27FC236}">
                <a16:creationId xmlns:a16="http://schemas.microsoft.com/office/drawing/2014/main" id="{0EDA2225-2262-4FE5-894B-2916522065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6183" y="3779896"/>
            <a:ext cx="497985" cy="393455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B0AFB4FF-E4F5-425B-B6E6-9FB56657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9C61342-53FE-4AD6-B9AD-BEB03211F467}"/>
              </a:ext>
            </a:extLst>
          </p:cNvPr>
          <p:cNvSpPr/>
          <p:nvPr/>
        </p:nvSpPr>
        <p:spPr>
          <a:xfrm>
            <a:off x="1428728" y="6215082"/>
            <a:ext cx="6117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г. Нягань, 2023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3" y="138010"/>
            <a:ext cx="1714512" cy="2362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IMG_1295.jpg">
            <a:extLst>
              <a:ext uri="{FF2B5EF4-FFF2-40B4-BE49-F238E27FC236}">
                <a16:creationId xmlns:a16="http://schemas.microsoft.com/office/drawing/2014/main" id="{5EB58509-8EDC-427A-AE2D-89B18A4901F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31533">
            <a:off x="6492305" y="4267842"/>
            <a:ext cx="2444739" cy="1833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кнопка.png">
            <a:extLst>
              <a:ext uri="{FF2B5EF4-FFF2-40B4-BE49-F238E27FC236}">
                <a16:creationId xmlns:a16="http://schemas.microsoft.com/office/drawing/2014/main" id="{1EFB710A-354B-405A-A622-7B747E76A85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17623">
            <a:off x="6728920" y="3653300"/>
            <a:ext cx="497985" cy="393455"/>
          </a:xfrm>
          <a:prstGeom prst="rect">
            <a:avLst/>
          </a:prstGeom>
        </p:spPr>
      </p:pic>
      <p:pic>
        <p:nvPicPr>
          <p:cNvPr id="14" name="Рисунок 13" descr="апрель.JPG">
            <a:extLst>
              <a:ext uri="{FF2B5EF4-FFF2-40B4-BE49-F238E27FC236}">
                <a16:creationId xmlns:a16="http://schemas.microsoft.com/office/drawing/2014/main" id="{AE5C154B-9AAF-4E53-9EAF-4AFF7DAE5D3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713709">
            <a:off x="332098" y="4169195"/>
            <a:ext cx="2429499" cy="1701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кнопка.png">
            <a:extLst>
              <a:ext uri="{FF2B5EF4-FFF2-40B4-BE49-F238E27FC236}">
                <a16:creationId xmlns:a16="http://schemas.microsoft.com/office/drawing/2014/main" id="{22647B27-B2D1-4ED3-8BD8-B94E00EFE14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07972">
            <a:off x="629957" y="3672872"/>
            <a:ext cx="497985" cy="39345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9C61342-53FE-4AD6-B9AD-BEB03211F467}"/>
              </a:ext>
            </a:extLst>
          </p:cNvPr>
          <p:cNvSpPr/>
          <p:nvPr/>
        </p:nvSpPr>
        <p:spPr>
          <a:xfrm>
            <a:off x="-71438" y="1853975"/>
            <a:ext cx="2357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Кравченко В.И.</a:t>
            </a:r>
          </a:p>
          <a:p>
            <a:pPr algn="ctr"/>
            <a:r>
              <a:rPr lang="ru-RU" b="1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директор</a:t>
            </a:r>
          </a:p>
        </p:txBody>
      </p:sp>
    </p:spTree>
    <p:extLst>
      <p:ext uri="{BB962C8B-B14F-4D97-AF65-F5344CB8AC3E}">
        <p14:creationId xmlns:p14="http://schemas.microsoft.com/office/powerpoint/2010/main" val="473257017"/>
      </p:ext>
    </p:extLst>
  </p:cSld>
  <p:clrMapOvr>
    <a:masterClrMapping/>
  </p:clrMapOvr>
  <p:transition spd="slow" advTm="15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916832"/>
            <a:ext cx="9144000" cy="187220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6" descr="logo_st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6" y="220535"/>
            <a:ext cx="26384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145209" y="1961515"/>
            <a:ext cx="86044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altLang="ru-RU" sz="48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«Золотой стандарт» </a:t>
            </a:r>
            <a:r>
              <a:rPr lang="ru-RU" alt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образования </a:t>
            </a:r>
          </a:p>
        </p:txBody>
      </p:sp>
      <p:pic>
        <p:nvPicPr>
          <p:cNvPr id="14" name="Рисунок 13" descr="апрель.JPG">
            <a:extLst>
              <a:ext uri="{FF2B5EF4-FFF2-40B4-BE49-F238E27FC236}">
                <a16:creationId xmlns:a16="http://schemas.microsoft.com/office/drawing/2014/main" id="{AE5C154B-9AAF-4E53-9EAF-4AFF7DAE5D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13709">
            <a:off x="332098" y="3728597"/>
            <a:ext cx="2429499" cy="1701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IMG_1295.jpg">
            <a:extLst>
              <a:ext uri="{FF2B5EF4-FFF2-40B4-BE49-F238E27FC236}">
                <a16:creationId xmlns:a16="http://schemas.microsoft.com/office/drawing/2014/main" id="{5EB58509-8EDC-427A-AE2D-89B18A4901F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31533">
            <a:off x="6492305" y="3827244"/>
            <a:ext cx="2444739" cy="1833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AA9F0C-6262-4AD9-84E7-DE507B03D287}"/>
              </a:ext>
            </a:extLst>
          </p:cNvPr>
          <p:cNvSpPr/>
          <p:nvPr/>
        </p:nvSpPr>
        <p:spPr>
          <a:xfrm>
            <a:off x="0" y="132612"/>
            <a:ext cx="6117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Муниципальное автономное общеобразовательное учреждение г. Нягань «Средняя общеобразовательная школа №2»</a:t>
            </a:r>
          </a:p>
        </p:txBody>
      </p:sp>
      <p:pic>
        <p:nvPicPr>
          <p:cNvPr id="21" name="Рисунок 20" descr="кнопка.png">
            <a:extLst>
              <a:ext uri="{FF2B5EF4-FFF2-40B4-BE49-F238E27FC236}">
                <a16:creationId xmlns:a16="http://schemas.microsoft.com/office/drawing/2014/main" id="{1EFB710A-354B-405A-A622-7B747E76A85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417623">
            <a:off x="6728920" y="3212702"/>
            <a:ext cx="497985" cy="393455"/>
          </a:xfrm>
          <a:prstGeom prst="rect">
            <a:avLst/>
          </a:prstGeom>
        </p:spPr>
      </p:pic>
      <p:pic>
        <p:nvPicPr>
          <p:cNvPr id="22" name="Рисунок 21" descr="кнопка.png">
            <a:extLst>
              <a:ext uri="{FF2B5EF4-FFF2-40B4-BE49-F238E27FC236}">
                <a16:creationId xmlns:a16="http://schemas.microsoft.com/office/drawing/2014/main" id="{22647B27-B2D1-4ED3-8BD8-B94E00EFE14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107972">
            <a:off x="629957" y="3232274"/>
            <a:ext cx="497985" cy="393455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B0AFB4FF-E4F5-425B-B6E6-9FB56657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9C61342-53FE-4AD6-B9AD-BEB03211F467}"/>
              </a:ext>
            </a:extLst>
          </p:cNvPr>
          <p:cNvSpPr/>
          <p:nvPr/>
        </p:nvSpPr>
        <p:spPr>
          <a:xfrm>
            <a:off x="1457116" y="6074802"/>
            <a:ext cx="6117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г. Нягань, 2023</a:t>
            </a:r>
          </a:p>
        </p:txBody>
      </p:sp>
      <p:pic>
        <p:nvPicPr>
          <p:cNvPr id="17" name="Picture 2" descr="https://sun9-40.userapi.com/impg/aPXFX1i12DOgQVEJrvviHp__j9Gz7R2muInkLQ/bZ_baYd6Cw8.jpg?size=800x534&amp;quality=96&amp;sign=2338a240f96d31332e88bf2c7d47f8a2&amp;c_uniq_tag=MbEdzqGYQDTc8wEo0OxG8H7LB_lNdeUgQ6zYESViNBM&amp;type=album"/>
          <p:cNvPicPr>
            <a:picLocks noChangeAspect="1" noChangeArrowheads="1"/>
          </p:cNvPicPr>
          <p:nvPr/>
        </p:nvPicPr>
        <p:blipFill>
          <a:blip r:embed="rId8"/>
          <a:srcRect l="21875" t="14044" r="22656" b="7542"/>
          <a:stretch>
            <a:fillRect/>
          </a:stretch>
        </p:blipFill>
        <p:spPr bwMode="auto">
          <a:xfrm>
            <a:off x="3143240" y="3571876"/>
            <a:ext cx="2786082" cy="2966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 descr="кнопка.png">
            <a:extLst>
              <a:ext uri="{FF2B5EF4-FFF2-40B4-BE49-F238E27FC236}">
                <a16:creationId xmlns:a16="http://schemas.microsoft.com/office/drawing/2014/main" id="{0EDA2225-2262-4FE5-894B-29165220653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6183" y="3339298"/>
            <a:ext cx="497985" cy="3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57017"/>
      </p:ext>
    </p:extLst>
  </p:cSld>
  <p:clrMapOvr>
    <a:masterClrMapping/>
  </p:clrMapOvr>
  <p:transition spd="slow" advTm="15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4624"/>
            <a:ext cx="9144000" cy="12961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628800"/>
            <a:ext cx="8568952" cy="1512168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Федеральный закон от 24 сентября 2022 г.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3356992"/>
            <a:ext cx="8568952" cy="1512168"/>
          </a:xfrm>
          <a:prstGeom prst="rect">
            <a:avLst/>
          </a:prstGeom>
          <a:solidFill>
            <a:schemeClr val="bg1"/>
          </a:solidFill>
          <a:ln w="57150">
            <a:solidFill>
              <a:srgbClr val="16602D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Приказ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 от 25 ноября 2022 г. № 1028 «Об утверждении федеральной образовательной программы дошкольного образования» </a:t>
            </a:r>
          </a:p>
          <a:p>
            <a:pPr marL="890588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5085184"/>
            <a:ext cx="8568952" cy="151216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Методические рекомендации: письмо Департамента государственной политики и управления в сфере общего образования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 от 3 марта 2023 г. № 03-350</a:t>
            </a:r>
          </a:p>
          <a:p>
            <a:pPr marL="890588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25" name="Group 93"/>
          <p:cNvGrpSpPr>
            <a:grpSpLocks/>
          </p:cNvGrpSpPr>
          <p:nvPr/>
        </p:nvGrpSpPr>
        <p:grpSpPr bwMode="auto">
          <a:xfrm>
            <a:off x="251520" y="1412776"/>
            <a:ext cx="936104" cy="864096"/>
            <a:chOff x="3071" y="1006"/>
            <a:chExt cx="416" cy="416"/>
          </a:xfrm>
        </p:grpSpPr>
        <p:sp>
          <p:nvSpPr>
            <p:cNvPr id="26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" name="Group 63"/>
            <p:cNvGrpSpPr>
              <a:grpSpLocks/>
            </p:cNvGrpSpPr>
            <p:nvPr/>
          </p:nvGrpSpPr>
          <p:grpSpPr bwMode="auto">
            <a:xfrm rot="-2288454">
              <a:off x="3106" y="1032"/>
              <a:ext cx="350" cy="356"/>
              <a:chOff x="887" y="2039"/>
              <a:chExt cx="434" cy="422"/>
            </a:xfrm>
          </p:grpSpPr>
          <p:pic>
            <p:nvPicPr>
              <p:cNvPr id="29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0" name="Oval 65"/>
              <p:cNvSpPr>
                <a:spLocks noChangeArrowheads="1"/>
              </p:cNvSpPr>
              <p:nvPr/>
            </p:nvSpPr>
            <p:spPr bwMode="gray">
              <a:xfrm>
                <a:off x="889" y="2039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1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28" name="Picture 86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Прямоугольник 23"/>
          <p:cNvSpPr/>
          <p:nvPr/>
        </p:nvSpPr>
        <p:spPr>
          <a:xfrm>
            <a:off x="431033" y="13407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grpSp>
        <p:nvGrpSpPr>
          <p:cNvPr id="46" name="Group 93"/>
          <p:cNvGrpSpPr>
            <a:grpSpLocks/>
          </p:cNvGrpSpPr>
          <p:nvPr/>
        </p:nvGrpSpPr>
        <p:grpSpPr bwMode="auto">
          <a:xfrm>
            <a:off x="179512" y="3212976"/>
            <a:ext cx="971600" cy="936104"/>
            <a:chOff x="3071" y="1006"/>
            <a:chExt cx="416" cy="416"/>
          </a:xfrm>
        </p:grpSpPr>
        <p:sp>
          <p:nvSpPr>
            <p:cNvPr id="4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50" name="Picture 64" descr="circuler_1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5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8AC246">
                      <a:gamma/>
                      <a:shade val="34902"/>
                      <a:invGamma/>
                      <a:alpha val="89999"/>
                    </a:srgbClr>
                  </a:gs>
                  <a:gs pos="50000">
                    <a:srgbClr val="8AC246">
                      <a:alpha val="75000"/>
                    </a:srgbClr>
                  </a:gs>
                  <a:gs pos="100000">
                    <a:srgbClr val="8AC246">
                      <a:gamma/>
                      <a:shade val="34902"/>
                      <a:invGamma/>
                      <a:alpha val="89999"/>
                    </a:srgb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2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49" name="Picture 86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3" name="Group 91"/>
          <p:cNvGrpSpPr>
            <a:grpSpLocks/>
          </p:cNvGrpSpPr>
          <p:nvPr/>
        </p:nvGrpSpPr>
        <p:grpSpPr bwMode="auto">
          <a:xfrm>
            <a:off x="251520" y="4869160"/>
            <a:ext cx="1008112" cy="936104"/>
            <a:chOff x="4213" y="1006"/>
            <a:chExt cx="416" cy="416"/>
          </a:xfrm>
        </p:grpSpPr>
        <p:sp>
          <p:nvSpPr>
            <p:cNvPr id="54" name="Oval 72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5" name="Group 73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57" name="Picture 74" descr="circuler_1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58" name="Oval 7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EFC821">
                      <a:gamma/>
                      <a:shade val="34902"/>
                      <a:invGamma/>
                      <a:alpha val="89999"/>
                    </a:srgbClr>
                  </a:gs>
                  <a:gs pos="50000">
                    <a:srgbClr val="EFC821">
                      <a:alpha val="75000"/>
                    </a:srgbClr>
                  </a:gs>
                  <a:gs pos="100000">
                    <a:srgbClr val="EFC821">
                      <a:gamma/>
                      <a:shade val="34902"/>
                      <a:invGamma/>
                      <a:alpha val="89999"/>
                    </a:srgb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9" name="Picture 76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56" name="Picture 88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0" name="Прямоугольник 59"/>
          <p:cNvSpPr/>
          <p:nvPr/>
        </p:nvSpPr>
        <p:spPr>
          <a:xfrm>
            <a:off x="395537" y="315374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67545" y="48691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4282" y="188877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Введение федеральной образовательной программы дошкольного образования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" name="Рисунок 40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48554" y="214290"/>
            <a:ext cx="1381164" cy="10360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5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4624"/>
            <a:ext cx="9144000" cy="12961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628800"/>
            <a:ext cx="8568952" cy="1512168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1.Федеральный закон от 24 сентября 2022 г.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3356992"/>
            <a:ext cx="8568952" cy="1512168"/>
          </a:xfrm>
          <a:prstGeom prst="rect">
            <a:avLst/>
          </a:prstGeom>
          <a:solidFill>
            <a:schemeClr val="bg1"/>
          </a:solidFill>
          <a:ln w="57150">
            <a:solidFill>
              <a:srgbClr val="16602D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Приказ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 от 24.11.2022 г. № 1022 «Об утверждении федеральной адаптированной образовательной программы дошкольного образования для обучающихся с ограниченными возможностями здоровья»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251520" y="1412776"/>
            <a:ext cx="936104" cy="864096"/>
            <a:chOff x="3071" y="1006"/>
            <a:chExt cx="416" cy="416"/>
          </a:xfrm>
        </p:grpSpPr>
        <p:sp>
          <p:nvSpPr>
            <p:cNvPr id="26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63"/>
            <p:cNvGrpSpPr>
              <a:grpSpLocks/>
            </p:cNvGrpSpPr>
            <p:nvPr/>
          </p:nvGrpSpPr>
          <p:grpSpPr bwMode="auto">
            <a:xfrm rot="-2288454">
              <a:off x="3106" y="1032"/>
              <a:ext cx="350" cy="356"/>
              <a:chOff x="887" y="2039"/>
              <a:chExt cx="434" cy="422"/>
            </a:xfrm>
          </p:grpSpPr>
          <p:pic>
            <p:nvPicPr>
              <p:cNvPr id="29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0" name="Oval 65"/>
              <p:cNvSpPr>
                <a:spLocks noChangeArrowheads="1"/>
              </p:cNvSpPr>
              <p:nvPr/>
            </p:nvSpPr>
            <p:spPr bwMode="gray">
              <a:xfrm>
                <a:off x="889" y="2039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1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28" name="Picture 86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Прямоугольник 23"/>
          <p:cNvSpPr/>
          <p:nvPr/>
        </p:nvSpPr>
        <p:spPr>
          <a:xfrm>
            <a:off x="431033" y="13407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179512" y="3212976"/>
            <a:ext cx="971600" cy="936104"/>
            <a:chOff x="3071" y="1006"/>
            <a:chExt cx="416" cy="416"/>
          </a:xfrm>
        </p:grpSpPr>
        <p:sp>
          <p:nvSpPr>
            <p:cNvPr id="4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50" name="Picture 64" descr="circuler_1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5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8AC246">
                      <a:gamma/>
                      <a:shade val="34902"/>
                      <a:invGamma/>
                      <a:alpha val="89999"/>
                    </a:srgbClr>
                  </a:gs>
                  <a:gs pos="50000">
                    <a:srgbClr val="8AC246">
                      <a:alpha val="75000"/>
                    </a:srgbClr>
                  </a:gs>
                  <a:gs pos="100000">
                    <a:srgbClr val="8AC246">
                      <a:gamma/>
                      <a:shade val="34902"/>
                      <a:invGamma/>
                      <a:alpha val="89999"/>
                    </a:srgb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2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49" name="Picture 86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0" name="Прямоугольник 59"/>
          <p:cNvSpPr/>
          <p:nvPr/>
        </p:nvSpPr>
        <p:spPr>
          <a:xfrm>
            <a:off x="395537" y="315374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14282" y="-24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Введение федеральной адаптированной образовательной программы дошкольного образования </a:t>
            </a:r>
          </a:p>
        </p:txBody>
      </p:sp>
      <p:pic>
        <p:nvPicPr>
          <p:cNvPr id="35" name="Рисунок 34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48554" y="214290"/>
            <a:ext cx="1381164" cy="10360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C8C397A-7850-4C07-811C-F8F3BB1D2BFA}"/>
              </a:ext>
            </a:extLst>
          </p:cNvPr>
          <p:cNvCxnSpPr>
            <a:cxnSpLocks/>
          </p:cNvCxnSpPr>
          <p:nvPr/>
        </p:nvCxnSpPr>
        <p:spPr>
          <a:xfrm>
            <a:off x="2699792" y="5305768"/>
            <a:ext cx="3214710" cy="1588"/>
          </a:xfrm>
          <a:prstGeom prst="line">
            <a:avLst/>
          </a:prstGeom>
          <a:ln w="76200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9B6346C-9B97-44F2-BFC1-2001389CEC78}"/>
              </a:ext>
            </a:extLst>
          </p:cNvPr>
          <p:cNvCxnSpPr>
            <a:cxnSpLocks/>
          </p:cNvCxnSpPr>
          <p:nvPr/>
        </p:nvCxnSpPr>
        <p:spPr>
          <a:xfrm>
            <a:off x="395537" y="5591520"/>
            <a:ext cx="8496943" cy="0"/>
          </a:xfrm>
          <a:prstGeom prst="line">
            <a:avLst/>
          </a:prstGeom>
          <a:ln w="76200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F636DDA-9847-445A-99F9-36CD110A270F}"/>
              </a:ext>
            </a:extLst>
          </p:cNvPr>
          <p:cNvCxnSpPr>
            <a:cxnSpLocks/>
          </p:cNvCxnSpPr>
          <p:nvPr/>
        </p:nvCxnSpPr>
        <p:spPr>
          <a:xfrm>
            <a:off x="2699792" y="5877272"/>
            <a:ext cx="3214710" cy="1588"/>
          </a:xfrm>
          <a:prstGeom prst="line">
            <a:avLst/>
          </a:prstGeom>
          <a:ln w="76200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5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4624"/>
            <a:ext cx="9144000" cy="12961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628800"/>
            <a:ext cx="8568952" cy="1512168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Федеральный закон от 24 сентября 2022 г.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Федерации».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3356992"/>
            <a:ext cx="8568952" cy="1512168"/>
          </a:xfrm>
          <a:prstGeom prst="rect">
            <a:avLst/>
          </a:prstGeom>
          <a:solidFill>
            <a:schemeClr val="bg1"/>
          </a:solidFill>
          <a:ln w="57150">
            <a:solidFill>
              <a:srgbClr val="16602D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Приказы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 от 18 мая 2023 г. № 372, от 18 мая 2023 г. № 370, от 18 мая 2023 г. № 371.</a:t>
            </a:r>
          </a:p>
          <a:p>
            <a:pPr marL="890588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5085184"/>
            <a:ext cx="8568952" cy="151216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Письмо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 от 14 июля 2023 г. № 03-1187 «О направлении информации по утвержденным ФООП».</a:t>
            </a:r>
          </a:p>
          <a:p>
            <a:pPr marL="890588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251520" y="1412776"/>
            <a:ext cx="936104" cy="864096"/>
            <a:chOff x="3071" y="1006"/>
            <a:chExt cx="416" cy="416"/>
          </a:xfrm>
        </p:grpSpPr>
        <p:sp>
          <p:nvSpPr>
            <p:cNvPr id="26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63"/>
            <p:cNvGrpSpPr>
              <a:grpSpLocks/>
            </p:cNvGrpSpPr>
            <p:nvPr/>
          </p:nvGrpSpPr>
          <p:grpSpPr bwMode="auto">
            <a:xfrm rot="-2288454">
              <a:off x="3106" y="1032"/>
              <a:ext cx="350" cy="356"/>
              <a:chOff x="887" y="2039"/>
              <a:chExt cx="434" cy="422"/>
            </a:xfrm>
          </p:grpSpPr>
          <p:pic>
            <p:nvPicPr>
              <p:cNvPr id="29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0" name="Oval 65"/>
              <p:cNvSpPr>
                <a:spLocks noChangeArrowheads="1"/>
              </p:cNvSpPr>
              <p:nvPr/>
            </p:nvSpPr>
            <p:spPr bwMode="gray">
              <a:xfrm>
                <a:off x="889" y="2039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1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28" name="Picture 86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Прямоугольник 23"/>
          <p:cNvSpPr/>
          <p:nvPr/>
        </p:nvSpPr>
        <p:spPr>
          <a:xfrm>
            <a:off x="431033" y="13407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179512" y="3212976"/>
            <a:ext cx="971600" cy="936104"/>
            <a:chOff x="3071" y="1006"/>
            <a:chExt cx="416" cy="416"/>
          </a:xfrm>
        </p:grpSpPr>
        <p:sp>
          <p:nvSpPr>
            <p:cNvPr id="4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50" name="Picture 64" descr="circuler_1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5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8AC246">
                      <a:gamma/>
                      <a:shade val="34902"/>
                      <a:invGamma/>
                      <a:alpha val="89999"/>
                    </a:srgbClr>
                  </a:gs>
                  <a:gs pos="50000">
                    <a:srgbClr val="8AC246">
                      <a:alpha val="75000"/>
                    </a:srgbClr>
                  </a:gs>
                  <a:gs pos="100000">
                    <a:srgbClr val="8AC246">
                      <a:gamma/>
                      <a:shade val="34902"/>
                      <a:invGamma/>
                      <a:alpha val="89999"/>
                    </a:srgb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2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49" name="Picture 86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251520" y="4869160"/>
            <a:ext cx="1008112" cy="936104"/>
            <a:chOff x="4213" y="1006"/>
            <a:chExt cx="416" cy="416"/>
          </a:xfrm>
        </p:grpSpPr>
        <p:sp>
          <p:nvSpPr>
            <p:cNvPr id="54" name="Oval 72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roup 73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57" name="Picture 74" descr="circuler_1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58" name="Oval 7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EFC821">
                      <a:gamma/>
                      <a:shade val="34902"/>
                      <a:invGamma/>
                      <a:alpha val="89999"/>
                    </a:srgbClr>
                  </a:gs>
                  <a:gs pos="50000">
                    <a:srgbClr val="EFC821">
                      <a:alpha val="75000"/>
                    </a:srgbClr>
                  </a:gs>
                  <a:gs pos="100000">
                    <a:srgbClr val="EFC821">
                      <a:gamma/>
                      <a:shade val="34902"/>
                      <a:invGamma/>
                      <a:alpha val="89999"/>
                    </a:srgb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9" name="Picture 76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56" name="Picture 88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0" name="Прямоугольник 59"/>
          <p:cNvSpPr/>
          <p:nvPr/>
        </p:nvSpPr>
        <p:spPr>
          <a:xfrm>
            <a:off x="395537" y="315374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67545" y="48691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4282" y="188877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 Введение федеральных основных общеобразовательных программ</a:t>
            </a:r>
          </a:p>
        </p:txBody>
      </p:sp>
      <p:pic>
        <p:nvPicPr>
          <p:cNvPr id="34" name="Рисунок 33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48554" y="214290"/>
            <a:ext cx="1381164" cy="10360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5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4624"/>
            <a:ext cx="9144000" cy="12961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1428736"/>
            <a:ext cx="8568952" cy="1285884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Федеральный закон от 24 сентября 2022 г.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2786058"/>
            <a:ext cx="8568952" cy="1214446"/>
          </a:xfrm>
          <a:prstGeom prst="rect">
            <a:avLst/>
          </a:prstGeom>
          <a:solidFill>
            <a:schemeClr val="bg1"/>
          </a:solidFill>
          <a:ln w="57150">
            <a:solidFill>
              <a:srgbClr val="16602D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Приказ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 от 24.11.2022 г. № 1023 «Об утверждении федеральной адаптированной образовательной программы начального общего образования для обучающихся с ограниченными возможностями здоровья»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4071942"/>
            <a:ext cx="8568952" cy="121444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Приказ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 от 24.11.2022 г. № 1025 «Об утверждении федеральной адаптированной образовательной программы основного общего образования для обучающихся с ограниченными возможностями здоровья»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0" y="1500174"/>
            <a:ext cx="936104" cy="864096"/>
            <a:chOff x="3071" y="1006"/>
            <a:chExt cx="416" cy="416"/>
          </a:xfrm>
        </p:grpSpPr>
        <p:sp>
          <p:nvSpPr>
            <p:cNvPr id="26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63"/>
            <p:cNvGrpSpPr>
              <a:grpSpLocks/>
            </p:cNvGrpSpPr>
            <p:nvPr/>
          </p:nvGrpSpPr>
          <p:grpSpPr bwMode="auto">
            <a:xfrm rot="-2288454">
              <a:off x="3106" y="1032"/>
              <a:ext cx="350" cy="356"/>
              <a:chOff x="887" y="2039"/>
              <a:chExt cx="434" cy="422"/>
            </a:xfrm>
          </p:grpSpPr>
          <p:pic>
            <p:nvPicPr>
              <p:cNvPr id="29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0" name="Oval 65"/>
              <p:cNvSpPr>
                <a:spLocks noChangeArrowheads="1"/>
              </p:cNvSpPr>
              <p:nvPr/>
            </p:nvSpPr>
            <p:spPr bwMode="gray">
              <a:xfrm>
                <a:off x="889" y="2039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1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28" name="Picture 86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Прямоугольник 23"/>
          <p:cNvSpPr/>
          <p:nvPr/>
        </p:nvSpPr>
        <p:spPr>
          <a:xfrm>
            <a:off x="214282" y="14341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0" y="2857496"/>
            <a:ext cx="971600" cy="936104"/>
            <a:chOff x="3071" y="1006"/>
            <a:chExt cx="416" cy="416"/>
          </a:xfrm>
        </p:grpSpPr>
        <p:sp>
          <p:nvSpPr>
            <p:cNvPr id="4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50" name="Picture 64" descr="circuler_1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5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8AC246">
                      <a:gamma/>
                      <a:shade val="34902"/>
                      <a:invGamma/>
                      <a:alpha val="89999"/>
                    </a:srgbClr>
                  </a:gs>
                  <a:gs pos="50000">
                    <a:srgbClr val="8AC246">
                      <a:alpha val="75000"/>
                    </a:srgbClr>
                  </a:gs>
                  <a:gs pos="100000">
                    <a:srgbClr val="8AC246">
                      <a:gamma/>
                      <a:shade val="34902"/>
                      <a:invGamma/>
                      <a:alpha val="89999"/>
                    </a:srgb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2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49" name="Picture 86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0" y="4214818"/>
            <a:ext cx="1008112" cy="936104"/>
            <a:chOff x="4213" y="1006"/>
            <a:chExt cx="416" cy="416"/>
          </a:xfrm>
        </p:grpSpPr>
        <p:sp>
          <p:nvSpPr>
            <p:cNvPr id="54" name="Oval 72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roup 73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57" name="Picture 74" descr="circuler_1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58" name="Oval 7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EFC821">
                      <a:gamma/>
                      <a:shade val="34902"/>
                      <a:invGamma/>
                      <a:alpha val="89999"/>
                    </a:srgbClr>
                  </a:gs>
                  <a:gs pos="50000">
                    <a:srgbClr val="EFC821">
                      <a:alpha val="75000"/>
                    </a:srgbClr>
                  </a:gs>
                  <a:gs pos="100000">
                    <a:srgbClr val="EFC821">
                      <a:gamma/>
                      <a:shade val="34902"/>
                      <a:invGamma/>
                      <a:alpha val="89999"/>
                    </a:srgb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9" name="Picture 76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56" name="Picture 88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0" name="Прямоугольник 59"/>
          <p:cNvSpPr/>
          <p:nvPr/>
        </p:nvSpPr>
        <p:spPr>
          <a:xfrm>
            <a:off x="214282" y="285749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85720" y="422018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4282" y="-24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Введение федеральных адаптированных общеобразовательных программ для обучающихся с ОВЗ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3" name="Рисунок 32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48554" y="214290"/>
            <a:ext cx="1381164" cy="10360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Прямоугольник 33"/>
          <p:cNvSpPr/>
          <p:nvPr/>
        </p:nvSpPr>
        <p:spPr>
          <a:xfrm>
            <a:off x="357158" y="5357826"/>
            <a:ext cx="8568952" cy="1214446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Приказ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 от 24.11.2022 г. № 1026 «Об утверждении федеральной адаптированной основной общеобразовательной программы обучающихся с умственной отсталостью (интеллектуальными нарушениями)» </a:t>
            </a:r>
          </a:p>
        </p:txBody>
      </p:sp>
      <p:grpSp>
        <p:nvGrpSpPr>
          <p:cNvPr id="35" name="Group 93"/>
          <p:cNvGrpSpPr>
            <a:grpSpLocks/>
          </p:cNvGrpSpPr>
          <p:nvPr/>
        </p:nvGrpSpPr>
        <p:grpSpPr bwMode="auto">
          <a:xfrm>
            <a:off x="0" y="5500702"/>
            <a:ext cx="936104" cy="864096"/>
            <a:chOff x="3071" y="1006"/>
            <a:chExt cx="416" cy="416"/>
          </a:xfrm>
        </p:grpSpPr>
        <p:sp>
          <p:nvSpPr>
            <p:cNvPr id="36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7" name="Group 63"/>
            <p:cNvGrpSpPr>
              <a:grpSpLocks/>
            </p:cNvGrpSpPr>
            <p:nvPr/>
          </p:nvGrpSpPr>
          <p:grpSpPr bwMode="auto">
            <a:xfrm rot="-2288454">
              <a:off x="3106" y="1032"/>
              <a:ext cx="350" cy="356"/>
              <a:chOff x="887" y="2039"/>
              <a:chExt cx="434" cy="422"/>
            </a:xfrm>
          </p:grpSpPr>
          <p:pic>
            <p:nvPicPr>
              <p:cNvPr id="41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42" name="Oval 65"/>
              <p:cNvSpPr>
                <a:spLocks noChangeArrowheads="1"/>
              </p:cNvSpPr>
              <p:nvPr/>
            </p:nvSpPr>
            <p:spPr bwMode="gray">
              <a:xfrm>
                <a:off x="889" y="2039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3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8" name="Picture 86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" name="Прямоугольник 43"/>
          <p:cNvSpPr/>
          <p:nvPr/>
        </p:nvSpPr>
        <p:spPr>
          <a:xfrm>
            <a:off x="214282" y="54346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5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71414"/>
            <a:ext cx="9144000" cy="25003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14282" y="174119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Внесение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413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1406" y="2968181"/>
            <a:ext cx="7429552" cy="2246769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Приказ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 Российской Федерации от 12 августа 2022 г. № 732 «О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413» (зарегистрирован Минюстом России 12 сентября 2022 г., регистрационный № 70034)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643042" y="5391709"/>
            <a:ext cx="7429520" cy="1323439"/>
          </a:xfrm>
          <a:prstGeom prst="rect">
            <a:avLst/>
          </a:prstGeom>
          <a:ln w="57150">
            <a:solidFill>
              <a:srgbClr val="16602D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Письмо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 от 17 ноября 2022 г. № 03-1889 «О направлении информационно-разъяснительного письма о внедрении обновленного федерального государственного образовательного стандарта среднего общего образования»</a:t>
            </a:r>
          </a:p>
        </p:txBody>
      </p:sp>
      <p:pic>
        <p:nvPicPr>
          <p:cNvPr id="61" name="Рисунок 60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8554" y="214290"/>
            <a:ext cx="1381164" cy="10360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4" name="Стрелка вниз 63"/>
          <p:cNvSpPr/>
          <p:nvPr/>
        </p:nvSpPr>
        <p:spPr>
          <a:xfrm>
            <a:off x="8001024" y="2571744"/>
            <a:ext cx="428628" cy="2857520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>
            <a:off x="1000100" y="2571744"/>
            <a:ext cx="357190" cy="42862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03433"/>
      </p:ext>
    </p:extLst>
  </p:cSld>
  <p:clrMapOvr>
    <a:masterClrMapping/>
  </p:clrMapOvr>
  <p:transition spd="slow" advTm="15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4624"/>
            <a:ext cx="9144000" cy="12961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1428736"/>
            <a:ext cx="8568952" cy="1285884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Приказ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 от 18 мая 2023 г. № 372 «Об утверждении федеральной образовательной программы начального общего образования»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2786058"/>
            <a:ext cx="8568952" cy="1214446"/>
          </a:xfrm>
          <a:prstGeom prst="rect">
            <a:avLst/>
          </a:prstGeom>
          <a:solidFill>
            <a:schemeClr val="bg1"/>
          </a:solidFill>
          <a:ln w="57150">
            <a:solidFill>
              <a:srgbClr val="16602D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Приказ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 от 18 мая 2023 г. № 370 «Об утверждении федеральной образовательной программы основного общего образования»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4071942"/>
            <a:ext cx="8568952" cy="121444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Приказ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 от 18 мая 2023 г. № 371 «Об утверждении федеральной образовательной программы среднего общего образования»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0" y="1500174"/>
            <a:ext cx="936104" cy="864096"/>
            <a:chOff x="3071" y="1006"/>
            <a:chExt cx="416" cy="416"/>
          </a:xfrm>
        </p:grpSpPr>
        <p:sp>
          <p:nvSpPr>
            <p:cNvPr id="26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63"/>
            <p:cNvGrpSpPr>
              <a:grpSpLocks/>
            </p:cNvGrpSpPr>
            <p:nvPr/>
          </p:nvGrpSpPr>
          <p:grpSpPr bwMode="auto">
            <a:xfrm rot="-2288454">
              <a:off x="3106" y="1032"/>
              <a:ext cx="350" cy="356"/>
              <a:chOff x="887" y="2039"/>
              <a:chExt cx="434" cy="422"/>
            </a:xfrm>
          </p:grpSpPr>
          <p:pic>
            <p:nvPicPr>
              <p:cNvPr id="29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0" name="Oval 65"/>
              <p:cNvSpPr>
                <a:spLocks noChangeArrowheads="1"/>
              </p:cNvSpPr>
              <p:nvPr/>
            </p:nvSpPr>
            <p:spPr bwMode="gray">
              <a:xfrm>
                <a:off x="889" y="2039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1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28" name="Picture 86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Прямоугольник 23"/>
          <p:cNvSpPr/>
          <p:nvPr/>
        </p:nvSpPr>
        <p:spPr>
          <a:xfrm>
            <a:off x="214282" y="14341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0" y="2857496"/>
            <a:ext cx="971600" cy="936104"/>
            <a:chOff x="3071" y="1006"/>
            <a:chExt cx="416" cy="416"/>
          </a:xfrm>
        </p:grpSpPr>
        <p:sp>
          <p:nvSpPr>
            <p:cNvPr id="4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50" name="Picture 64" descr="circuler_1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5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8AC246">
                      <a:gamma/>
                      <a:shade val="34902"/>
                      <a:invGamma/>
                      <a:alpha val="89999"/>
                    </a:srgbClr>
                  </a:gs>
                  <a:gs pos="50000">
                    <a:srgbClr val="8AC246">
                      <a:alpha val="75000"/>
                    </a:srgbClr>
                  </a:gs>
                  <a:gs pos="100000">
                    <a:srgbClr val="8AC246">
                      <a:gamma/>
                      <a:shade val="34902"/>
                      <a:invGamma/>
                      <a:alpha val="89999"/>
                    </a:srgb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2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49" name="Picture 86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0" y="4214818"/>
            <a:ext cx="1008112" cy="936104"/>
            <a:chOff x="4213" y="1006"/>
            <a:chExt cx="416" cy="416"/>
          </a:xfrm>
        </p:grpSpPr>
        <p:sp>
          <p:nvSpPr>
            <p:cNvPr id="54" name="Oval 72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roup 73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57" name="Picture 74" descr="circuler_1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58" name="Oval 7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EFC821">
                      <a:gamma/>
                      <a:shade val="34902"/>
                      <a:invGamma/>
                      <a:alpha val="89999"/>
                    </a:srgbClr>
                  </a:gs>
                  <a:gs pos="50000">
                    <a:srgbClr val="EFC821">
                      <a:alpha val="75000"/>
                    </a:srgbClr>
                  </a:gs>
                  <a:gs pos="100000">
                    <a:srgbClr val="EFC821">
                      <a:gamma/>
                      <a:shade val="34902"/>
                      <a:invGamma/>
                      <a:alpha val="89999"/>
                    </a:srgb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9" name="Picture 76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56" name="Picture 88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0" name="Прямоугольник 59"/>
          <p:cNvSpPr/>
          <p:nvPr/>
        </p:nvSpPr>
        <p:spPr>
          <a:xfrm>
            <a:off x="214282" y="285749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85720" y="422018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4282" y="-24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Актуализация рабочих программ воспитания и календарных планов воспитательной работы</a:t>
            </a:r>
          </a:p>
        </p:txBody>
      </p:sp>
      <p:pic>
        <p:nvPicPr>
          <p:cNvPr id="33" name="Рисунок 32" descr="DSC01743.JPG">
            <a:extLst>
              <a:ext uri="{FF2B5EF4-FFF2-40B4-BE49-F238E27FC236}">
                <a16:creationId xmlns:a16="http://schemas.microsoft.com/office/drawing/2014/main" id="{0CEA6021-CA3F-4536-A50B-D8407B659F0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48554" y="214290"/>
            <a:ext cx="1381164" cy="10360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Прямоугольник 33"/>
          <p:cNvSpPr/>
          <p:nvPr/>
        </p:nvSpPr>
        <p:spPr>
          <a:xfrm>
            <a:off x="357158" y="5357826"/>
            <a:ext cx="8568952" cy="1214446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Письмо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России от 7 августа 2023 г. № АБ-3287/06 «О направлении информации по вопросу актуализации рабочих программ воспитания и календарных планов воспитательной работы»</a:t>
            </a:r>
          </a:p>
        </p:txBody>
      </p:sp>
      <p:grpSp>
        <p:nvGrpSpPr>
          <p:cNvPr id="9" name="Group 93"/>
          <p:cNvGrpSpPr>
            <a:grpSpLocks/>
          </p:cNvGrpSpPr>
          <p:nvPr/>
        </p:nvGrpSpPr>
        <p:grpSpPr bwMode="auto">
          <a:xfrm>
            <a:off x="0" y="5500702"/>
            <a:ext cx="936104" cy="864096"/>
            <a:chOff x="3071" y="1006"/>
            <a:chExt cx="416" cy="416"/>
          </a:xfrm>
        </p:grpSpPr>
        <p:sp>
          <p:nvSpPr>
            <p:cNvPr id="36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" name="Group 63"/>
            <p:cNvGrpSpPr>
              <a:grpSpLocks/>
            </p:cNvGrpSpPr>
            <p:nvPr/>
          </p:nvGrpSpPr>
          <p:grpSpPr bwMode="auto">
            <a:xfrm rot="-2288454">
              <a:off x="3106" y="1032"/>
              <a:ext cx="350" cy="356"/>
              <a:chOff x="887" y="2039"/>
              <a:chExt cx="434" cy="422"/>
            </a:xfrm>
          </p:grpSpPr>
          <p:pic>
            <p:nvPicPr>
              <p:cNvPr id="41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42" name="Oval 65"/>
              <p:cNvSpPr>
                <a:spLocks noChangeArrowheads="1"/>
              </p:cNvSpPr>
              <p:nvPr/>
            </p:nvSpPr>
            <p:spPr bwMode="gray">
              <a:xfrm>
                <a:off x="889" y="2039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3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8" name="Picture 86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" name="Прямоугольник 43"/>
          <p:cNvSpPr/>
          <p:nvPr/>
        </p:nvSpPr>
        <p:spPr>
          <a:xfrm>
            <a:off x="214282" y="54346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5000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1407</Words>
  <Application>Microsoft Office PowerPoint</Application>
  <PresentationFormat>Экран (4:3)</PresentationFormat>
  <Paragraphs>95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</dc:title>
  <dc:creator>Кабинет_38</dc:creator>
  <cp:lastModifiedBy>Ольга</cp:lastModifiedBy>
  <cp:revision>113</cp:revision>
  <dcterms:created xsi:type="dcterms:W3CDTF">2017-02-21T08:44:33Z</dcterms:created>
  <dcterms:modified xsi:type="dcterms:W3CDTF">2023-09-09T17:18:55Z</dcterms:modified>
</cp:coreProperties>
</file>