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1" r:id="rId3"/>
    <p:sldId id="291" r:id="rId4"/>
    <p:sldId id="285" r:id="rId5"/>
    <p:sldId id="295" r:id="rId6"/>
    <p:sldId id="284" r:id="rId7"/>
    <p:sldId id="283" r:id="rId8"/>
    <p:sldId id="282" r:id="rId9"/>
    <p:sldId id="292" r:id="rId10"/>
    <p:sldId id="286" r:id="rId11"/>
    <p:sldId id="294" r:id="rId12"/>
    <p:sldId id="287" r:id="rId13"/>
    <p:sldId id="288" r:id="rId14"/>
    <p:sldId id="296" r:id="rId15"/>
    <p:sldId id="293" r:id="rId16"/>
    <p:sldId id="289" r:id="rId17"/>
    <p:sldId id="290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18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542" autoAdjust="0"/>
  </p:normalViewPr>
  <p:slideViewPr>
    <p:cSldViewPr snapToGrid="0">
      <p:cViewPr varScale="1">
        <p:scale>
          <a:sx n="85" d="100"/>
          <a:sy n="85" d="100"/>
        </p:scale>
        <p:origin x="74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89665-C9A3-4442-A845-913DCC6CA91C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BBD7-C8AC-461A-9DEE-421C5B37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7488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89665-C9A3-4442-A845-913DCC6CA91C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BBD7-C8AC-461A-9DEE-421C5B37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3262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89665-C9A3-4442-A845-913DCC6CA91C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BBD7-C8AC-461A-9DEE-421C5B371EC0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637265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89665-C9A3-4442-A845-913DCC6CA91C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BBD7-C8AC-461A-9DEE-421C5B37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91843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89665-C9A3-4442-A845-913DCC6CA91C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BBD7-C8AC-461A-9DEE-421C5B371EC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69295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89665-C9A3-4442-A845-913DCC6CA91C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BBD7-C8AC-461A-9DEE-421C5B37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15600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89665-C9A3-4442-A845-913DCC6CA91C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BBD7-C8AC-461A-9DEE-421C5B37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3984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89665-C9A3-4442-A845-913DCC6CA91C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BBD7-C8AC-461A-9DEE-421C5B37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062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89665-C9A3-4442-A845-913DCC6CA91C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BBD7-C8AC-461A-9DEE-421C5B37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8335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89665-C9A3-4442-A845-913DCC6CA91C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BBD7-C8AC-461A-9DEE-421C5B37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6461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89665-C9A3-4442-A845-913DCC6CA91C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BBD7-C8AC-461A-9DEE-421C5B37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40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89665-C9A3-4442-A845-913DCC6CA91C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BBD7-C8AC-461A-9DEE-421C5B37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981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89665-C9A3-4442-A845-913DCC6CA91C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BBD7-C8AC-461A-9DEE-421C5B37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188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89665-C9A3-4442-A845-913DCC6CA91C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BBD7-C8AC-461A-9DEE-421C5B37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4275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89665-C9A3-4442-A845-913DCC6CA91C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BBD7-C8AC-461A-9DEE-421C5B37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0926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89665-C9A3-4442-A845-913DCC6CA91C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BBD7-C8AC-461A-9DEE-421C5B37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2479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89665-C9A3-4442-A845-913DCC6CA91C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154BBD7-C8AC-461A-9DEE-421C5B37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5405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441532D-69A7-4062-AF66-5497658A76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808" y="256847"/>
            <a:ext cx="4214191" cy="5850384"/>
          </a:xfrm>
          <a:custGeom>
            <a:avLst/>
            <a:gdLst/>
            <a:ahLst/>
            <a:cxnLst/>
            <a:rect l="l" t="t" r="r" b="b"/>
            <a:pathLst>
              <a:path w="6094252" h="6857998">
                <a:moveTo>
                  <a:pt x="0" y="0"/>
                </a:moveTo>
                <a:lnTo>
                  <a:pt x="5898122" y="0"/>
                </a:lnTo>
                <a:cubicBezTo>
                  <a:pt x="6006442" y="0"/>
                  <a:pt x="6094252" y="87810"/>
                  <a:pt x="6094252" y="196130"/>
                </a:cubicBezTo>
                <a:lnTo>
                  <a:pt x="6094252" y="6661869"/>
                </a:lnTo>
                <a:cubicBezTo>
                  <a:pt x="6094252" y="6756649"/>
                  <a:pt x="6027023" y="6835726"/>
                  <a:pt x="5937649" y="6854015"/>
                </a:cubicBezTo>
                <a:lnTo>
                  <a:pt x="5898132" y="6857998"/>
                </a:lnTo>
                <a:lnTo>
                  <a:pt x="0" y="6857998"/>
                </a:lnTo>
                <a:close/>
              </a:path>
            </a:pathLst>
          </a:cu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44" y="256847"/>
            <a:ext cx="7968839" cy="6276475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ru-RU" sz="6000" b="1" i="1" kern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Родительское собрание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0" b="1" i="1" kern="1200" dirty="0" smtClean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sz="4900" b="1" i="1" kern="1200" dirty="0" err="1" smtClean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</a:t>
            </a:r>
            <a:r>
              <a:rPr lang="en-US" sz="4900" b="1" i="1" kern="1200" dirty="0" smtClean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900" b="1" i="1" kern="1200" dirty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подачи документов </a:t>
            </a:r>
            <a:r>
              <a:rPr lang="en-US" sz="4900" b="1" i="1" kern="1200" dirty="0" err="1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en-US" sz="4900" b="1" i="1" kern="1200" dirty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900" b="1" i="1" kern="1200" dirty="0" err="1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поступления</a:t>
            </a:r>
            <a:r>
              <a:rPr lang="en-US" sz="4900" b="1" i="1" kern="1200" dirty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4900" b="1" i="1" kern="1200" dirty="0" smtClean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класс МАОУ г. Нягани СОШ №2 </a:t>
            </a:r>
            <a:br>
              <a:rPr lang="ru-RU" sz="4900" b="1" i="1" kern="1200" dirty="0" smtClean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900" b="1" i="1" kern="1200" dirty="0" smtClean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4900" b="1" i="1" kern="1200" dirty="0" smtClean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2025-2026 </a:t>
            </a:r>
            <a:r>
              <a:rPr lang="ru-RU" sz="4900" b="1" i="1" kern="1200" dirty="0" smtClean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год»</a:t>
            </a:r>
            <a:r>
              <a:rPr lang="ru-RU" sz="4900" b="1" i="1" kern="1200" dirty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900" b="1" i="1" kern="1200" dirty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900" b="1" i="1" kern="1200" dirty="0">
              <a:solidFill>
                <a:srgbClr val="1818D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826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896061" cy="920336"/>
          </a:xfrm>
        </p:spPr>
        <p:txBody>
          <a:bodyPr>
            <a:normAutofit/>
          </a:bodyPr>
          <a:lstStyle/>
          <a:p>
            <a:pPr algn="ctr"/>
            <a:r>
              <a:rPr lang="en-US" sz="3600" b="1" u="sng" dirty="0" smtClean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 </a:t>
            </a:r>
            <a:r>
              <a:rPr lang="en-US" sz="3600" b="1" u="sng" dirty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подачи заявления</a:t>
            </a:r>
            <a:r>
              <a:rPr lang="en-US" sz="3600" b="1" u="sng" dirty="0" smtClean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3600" b="1" u="sng" dirty="0">
              <a:solidFill>
                <a:srgbClr val="1818D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03512"/>
            <a:ext cx="9392478" cy="4784036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20000"/>
              </a:lnSpc>
              <a:buFont typeface="Wingdings" panose="05000000000000000000" pitchFamily="2" charset="2"/>
              <a:buChar char="v"/>
            </a:pPr>
            <a:endParaRPr lang="ru-RU" sz="4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v"/>
            </a:pPr>
            <a:endParaRPr lang="ru-RU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ru-RU" sz="5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через </a:t>
            </a:r>
            <a:r>
              <a:rPr lang="ru-RU" sz="5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портал </a:t>
            </a:r>
            <a:r>
              <a:rPr lang="ru-RU" sz="51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Госуслуг</a:t>
            </a:r>
            <a:r>
              <a:rPr lang="ru-RU" sz="5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иметь подтвержденную учетную запись на </a:t>
            </a:r>
            <a:r>
              <a:rPr lang="ru-RU" sz="4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госуслугах</a:t>
            </a:r>
            <a:r>
              <a:rPr lang="ru-RU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87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v"/>
            </a:pPr>
            <a:endParaRPr lang="ru-RU" sz="4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EE80F35-278C-4B08-BBD8-5C46DBD7C5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271" y="49695"/>
            <a:ext cx="2690190" cy="2841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86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896061" cy="920336"/>
          </a:xfrm>
        </p:spPr>
        <p:txBody>
          <a:bodyPr>
            <a:normAutofit/>
          </a:bodyPr>
          <a:lstStyle/>
          <a:p>
            <a:pPr algn="ctr"/>
            <a:r>
              <a:rPr lang="ru-RU" sz="3600" b="1" u="sng" dirty="0" smtClean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подать заявление через портал </a:t>
            </a:r>
            <a:r>
              <a:rPr lang="ru-RU" sz="3600" b="1" u="sng" dirty="0" err="1" smtClean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Госуслуг</a:t>
            </a:r>
            <a:r>
              <a:rPr lang="en-US" sz="3600" b="1" u="sng" dirty="0" smtClean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3600" b="1" u="sng" dirty="0">
              <a:solidFill>
                <a:srgbClr val="1818D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5530" y="1285462"/>
            <a:ext cx="9753600" cy="5102086"/>
          </a:xfrm>
        </p:spPr>
        <p:txBody>
          <a:bodyPr>
            <a:normAutofit fontScale="47500" lnSpcReduction="20000"/>
          </a:bodyPr>
          <a:lstStyle/>
          <a:p>
            <a:pPr algn="just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ru-RU" sz="5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Перейти на портал </a:t>
            </a:r>
            <a:r>
              <a:rPr lang="ru-RU" sz="51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Госуслуг</a:t>
            </a:r>
            <a:r>
              <a:rPr lang="ru-RU" sz="5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набрать в поисковой строке «Запись в 1 класс»;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ru-RU" sz="5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Выбрать опцию «Подать заявление»;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ru-RU" sz="5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Пройти авторизацию с помощью логина и пароля;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ru-RU" sz="5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Заполнить электронную форму заявления;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ru-RU" sz="5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Убедиться в том, что заявление принято;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ru-RU" sz="5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1-2 рабочих дней явиться в школу с оригиналами документов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EE80F35-278C-4B08-BBD8-5C46DBD7C5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888" y="4969563"/>
            <a:ext cx="2014329" cy="1789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894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4557" y="365125"/>
            <a:ext cx="9263269" cy="1423918"/>
          </a:xfrm>
        </p:spPr>
        <p:txBody>
          <a:bodyPr>
            <a:normAutofit/>
          </a:bodyPr>
          <a:lstStyle/>
          <a:p>
            <a:pPr algn="ctr"/>
            <a:r>
              <a:rPr lang="en-US" sz="3600" b="1" u="sng" dirty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Сроки </a:t>
            </a:r>
            <a:r>
              <a:rPr lang="en-US" sz="3600" b="1" u="sng" dirty="0" smtClean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</a:t>
            </a:r>
            <a:r>
              <a:rPr lang="ru-RU" sz="3600" b="1" u="sng" dirty="0" smtClean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3600" b="1" u="sng" dirty="0" smtClean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ставления </a:t>
            </a:r>
            <a:r>
              <a:rPr lang="en-US" sz="3600" b="1" u="sng" dirty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оригиналов </a:t>
            </a:r>
            <a:r>
              <a:rPr lang="en-US" sz="3600" b="1" u="sng" dirty="0" smtClean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</a:t>
            </a:r>
            <a:r>
              <a:rPr lang="ru-RU" sz="3600" b="1" u="sng" dirty="0" smtClean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лично при посещении школы:</a:t>
            </a:r>
            <a:endParaRPr lang="ru-RU" sz="4800" b="1" u="sng" dirty="0">
              <a:solidFill>
                <a:srgbClr val="1818D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4557" y="1603512"/>
            <a:ext cx="9554817" cy="4784036"/>
          </a:xfrm>
        </p:spPr>
        <p:txBody>
          <a:bodyPr>
            <a:normAutofit fontScale="55000" lnSpcReduction="20000"/>
          </a:bodyPr>
          <a:lstStyle/>
          <a:p>
            <a:pPr algn="just">
              <a:lnSpc>
                <a:spcPct val="120000"/>
              </a:lnSpc>
              <a:buFont typeface="Wingdings" panose="05000000000000000000" pitchFamily="2" charset="2"/>
              <a:buChar char="v"/>
            </a:pPr>
            <a:endParaRPr lang="ru-RU" sz="4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1-2 рабочих дней с момента подачи заявления через ЕПГУ!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ru-RU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r>
              <a:rPr lang="ru-RU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дать приглашения или телефонного звонка из школы не нужно!!!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v"/>
            </a:pPr>
            <a:endParaRPr lang="ru-RU" sz="85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v"/>
            </a:pPr>
            <a:endParaRPr lang="ru-RU" sz="4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CE114F09-6A1B-4D0A-8203-1A5D23E547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306956"/>
            <a:ext cx="3097696" cy="2551044"/>
          </a:xfrm>
          <a:custGeom>
            <a:avLst/>
            <a:gdLst/>
            <a:ahLst/>
            <a:cxnLst/>
            <a:rect l="l" t="t" r="r" b="b"/>
            <a:pathLst>
              <a:path w="4579832" h="5347063">
                <a:moveTo>
                  <a:pt x="106985" y="0"/>
                </a:moveTo>
                <a:lnTo>
                  <a:pt x="4472847" y="0"/>
                </a:lnTo>
                <a:cubicBezTo>
                  <a:pt x="4531933" y="0"/>
                  <a:pt x="4579832" y="47899"/>
                  <a:pt x="4579832" y="106985"/>
                </a:cubicBezTo>
                <a:lnTo>
                  <a:pt x="4579832" y="5240078"/>
                </a:lnTo>
                <a:cubicBezTo>
                  <a:pt x="4579832" y="5299164"/>
                  <a:pt x="4531933" y="5347063"/>
                  <a:pt x="4472847" y="5347063"/>
                </a:cubicBezTo>
                <a:lnTo>
                  <a:pt x="106985" y="5347063"/>
                </a:lnTo>
                <a:cubicBezTo>
                  <a:pt x="47899" y="5347063"/>
                  <a:pt x="0" y="5299164"/>
                  <a:pt x="0" y="5240078"/>
                </a:cubicBezTo>
                <a:lnTo>
                  <a:pt x="0" y="106985"/>
                </a:lnTo>
                <a:cubicBezTo>
                  <a:pt x="0" y="47899"/>
                  <a:pt x="47899" y="0"/>
                  <a:pt x="106985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8898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774" y="365126"/>
            <a:ext cx="9806609" cy="655292"/>
          </a:xfrm>
        </p:spPr>
        <p:txBody>
          <a:bodyPr anchor="t">
            <a:normAutofit fontScale="90000"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b="1" u="sng" dirty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необходимых </a:t>
            </a:r>
            <a:r>
              <a:rPr lang="ru-RU" sz="3100" b="1" u="sng" dirty="0" smtClean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 </a:t>
            </a:r>
            <a:r>
              <a:rPr lang="ru-RU" sz="3100" b="1" u="sng" dirty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3100" b="1" u="sng" dirty="0" smtClean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зачисления:</a:t>
            </a:r>
            <a:r>
              <a:rPr lang="ru-RU" sz="3100" b="1" u="sng" dirty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b="1" u="sng" dirty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800" b="1" u="sng" dirty="0">
              <a:solidFill>
                <a:srgbClr val="1818D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775" y="1020418"/>
            <a:ext cx="10124660" cy="5735224"/>
          </a:xfrm>
        </p:spPr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v"/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личное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 родителя (законного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представителя);</a:t>
            </a: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v"/>
            </a:pP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аспорт РФ или документ, удостоверяющий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личность иностранного гражданина и лица без гражданства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СНИЛС;</a:t>
            </a: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v"/>
            </a:pP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видетельство о рождении ребенка и СНИЛС;</a:t>
            </a: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v"/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копия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свидетельства о рождении полнородных и </a:t>
            </a:r>
            <a:r>
              <a:rPr lang="ru-RU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неполнородных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брата и (или) сестры (в случае использования права преимущественного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приема;</a:t>
            </a: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v"/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копия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документа, подтверждающего установление опеки или попечительства (при необходимости);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копия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 о регистрации ребенка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месту жительства или по месту пребывания на закрепленной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территории;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справка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места работы родителя (законного представителя) ребенка или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документ, подтверждающий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внеочередного, первоочередного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приема на обучение (при наличии права);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копию заключения психолого-медико-педагогической комиссии (при наличии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зачисления детей с ОВЗ для получения образования по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адаптированным образовательным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программам родители предоставляют заключение ПМПК (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необходимости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опия документа, подтверждающего законность пребывания на территории РФ (для иностранных граждан)</a:t>
            </a:r>
          </a:p>
        </p:txBody>
      </p:sp>
    </p:spTree>
    <p:extLst>
      <p:ext uri="{BB962C8B-B14F-4D97-AF65-F5344CB8AC3E}">
        <p14:creationId xmlns:p14="http://schemas.microsoft.com/office/powerpoint/2010/main" val="104820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774" y="169334"/>
            <a:ext cx="9806609" cy="778934"/>
          </a:xfrm>
        </p:spPr>
        <p:txBody>
          <a:bodyPr anchor="t">
            <a:normAutofit fontScale="90000"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b="1" u="sng" dirty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необходимых </a:t>
            </a:r>
            <a:r>
              <a:rPr lang="ru-RU" sz="3100" b="1" u="sng" dirty="0" smtClean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 </a:t>
            </a:r>
            <a:r>
              <a:rPr lang="ru-RU" sz="3100" b="1" u="sng" dirty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3100" b="1" u="sng" dirty="0" smtClean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зачисления иностранных граждан:</a:t>
            </a:r>
            <a:r>
              <a:rPr lang="ru-RU" sz="3100" b="1" u="sng" dirty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b="1" u="sng" dirty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800" b="1" u="sng" dirty="0">
              <a:solidFill>
                <a:srgbClr val="1818D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774" y="1083732"/>
            <a:ext cx="11515647" cy="5774267"/>
          </a:xfrm>
        </p:spPr>
        <p:txBody>
          <a:bodyPr>
            <a:noAutofit/>
          </a:bodyPr>
          <a:lstStyle/>
          <a:p>
            <a:pPr lvl="0"/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личное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 родителя (законного представителя) и согласие на обработку персональных данных - заполняется в приемной школы;</a:t>
            </a:r>
          </a:p>
          <a:p>
            <a:pPr lvl="0"/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копию документа о регистрации ребенка или поступающего по месту жительства или по месту пребывания на закрепленной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территории, подтверждающего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такую регистрацию на долгосрочный период (на срок более 90 дней)) или справку о приеме документов для оформления регистрации по месту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жительства;</a:t>
            </a: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 подтверждающие родство заявителя(ей) (или законность представления прав ребенка), документы должны быть переведены на русский язык и нотариально заверены.</a:t>
            </a:r>
          </a:p>
          <a:p>
            <a:pPr lvl="0"/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 подтверждающие право ребенка и его законного(</a:t>
            </a:r>
            <a:r>
              <a:rPr lang="ru-RU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ых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представителя(ей)на проживание в Российской Федерации (вид на жительство, либо разрешение на временное проживание,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либо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временное удостоверение личности лица без гражданства в Российской Федерации) или на пребывание в Российской Федерации (свидетельство о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признании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беженцем на территории Российской Федерации по существу, либо справка о рассмотрении заявления о предоставлении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временного, либо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удостоверение беженца, либо свидетельство о предоставлении временного убежища на территории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РФ);</a:t>
            </a: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 подтверждающие отсутствие у ребенка инфекционных заболеваний, представляющих опасность для окружающих;</a:t>
            </a:r>
          </a:p>
          <a:p>
            <a:pPr lvl="0"/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 подтверждающие прохождение дактилоскопической регистрации ребенка;</a:t>
            </a:r>
          </a:p>
          <a:p>
            <a:pPr lvl="0"/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 удостоверяющие личность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ребенка;</a:t>
            </a:r>
          </a:p>
          <a:p>
            <a:pPr lvl="0"/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подтверждающие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присвоение родителю(ям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ИНН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СНИЛС, а также СНИЛС ребенка.</a:t>
            </a:r>
          </a:p>
          <a:p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представления неполного комплекта документов, образовательная организация возвращает заявление без его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рассмотрения</a:t>
            </a: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33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8213035" cy="655292"/>
          </a:xfrm>
        </p:spPr>
        <p:txBody>
          <a:bodyPr anchor="t">
            <a:normAutofit fontScale="90000"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u="sng" dirty="0" smtClean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Сроки издания приказа о зачислении:</a:t>
            </a:r>
            <a:r>
              <a:rPr lang="ru-RU" sz="3200" b="1" u="sng" dirty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u="sng" dirty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800" b="1" u="sng" dirty="0">
              <a:solidFill>
                <a:srgbClr val="1818D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7640" y="1868556"/>
            <a:ext cx="8883926" cy="2994991"/>
          </a:xfrm>
        </p:spPr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приёме документов в период с 01 апреля по 30 июня - в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течение 3 рабочих дней после завершения приема заявлений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 1 по 3 июля текущего года).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приёме документов после 06 июля срок издания приказа о зачислении в течение 5 рабочих дней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6AA9746-EAB6-42EC-BF6B-9AE3133B244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7121" y="4255134"/>
            <a:ext cx="3416687" cy="2172170"/>
          </a:xfrm>
          <a:custGeom>
            <a:avLst/>
            <a:gdLst/>
            <a:ahLst/>
            <a:cxnLst/>
            <a:rect l="l" t="t" r="r" b="b"/>
            <a:pathLst>
              <a:path w="4579832" h="5347063">
                <a:moveTo>
                  <a:pt x="106985" y="0"/>
                </a:moveTo>
                <a:lnTo>
                  <a:pt x="4472847" y="0"/>
                </a:lnTo>
                <a:cubicBezTo>
                  <a:pt x="4531933" y="0"/>
                  <a:pt x="4579832" y="47899"/>
                  <a:pt x="4579832" y="106985"/>
                </a:cubicBezTo>
                <a:lnTo>
                  <a:pt x="4579832" y="5240078"/>
                </a:lnTo>
                <a:cubicBezTo>
                  <a:pt x="4579832" y="5299164"/>
                  <a:pt x="4531933" y="5347063"/>
                  <a:pt x="4472847" y="5347063"/>
                </a:cubicBezTo>
                <a:lnTo>
                  <a:pt x="106985" y="5347063"/>
                </a:lnTo>
                <a:cubicBezTo>
                  <a:pt x="47899" y="5347063"/>
                  <a:pt x="0" y="5299164"/>
                  <a:pt x="0" y="5240078"/>
                </a:cubicBezTo>
                <a:lnTo>
                  <a:pt x="0" y="106985"/>
                </a:lnTo>
                <a:cubicBezTo>
                  <a:pt x="0" y="47899"/>
                  <a:pt x="47899" y="0"/>
                  <a:pt x="106985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55438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5292"/>
          </a:xfrm>
        </p:spPr>
        <p:txBody>
          <a:bodyPr anchor="t">
            <a:normAutofit fontScale="90000"/>
          </a:bodyPr>
          <a:lstStyle/>
          <a:p>
            <a:pPr algn="ctr"/>
            <a:r>
              <a:rPr lang="ru-RU" sz="3600" b="1" u="sng" dirty="0" smtClean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График приема документов:</a:t>
            </a:r>
            <a:r>
              <a:rPr lang="ru-RU" sz="3200" b="1" u="sng" dirty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u="sng" dirty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800" b="1" u="sng" dirty="0">
              <a:solidFill>
                <a:srgbClr val="1818D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7639" y="1020418"/>
            <a:ext cx="9586291" cy="5433391"/>
          </a:xfrm>
        </p:spPr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v"/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ru-RU" sz="32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Понедельник-пятница</a:t>
            </a:r>
          </a:p>
          <a:p>
            <a:pPr marL="0" lvl="0" indent="0" algn="ctr"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8:00-17:00 (обед с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12:30-13:30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lvl="0" indent="0" algn="ctr"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приёмная школы по адресу: 23 микрорайон, дом 24 </a:t>
            </a:r>
          </a:p>
          <a:p>
            <a:pPr marL="0" lvl="0" indent="0" algn="ctr"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(бывшая 11 школа)</a:t>
            </a: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Консультации по телефону: 8(34672)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56720</a:t>
            </a: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Документовед Федосеева Татьяна Владимировна</a:t>
            </a:r>
          </a:p>
          <a:p>
            <a:pPr marL="0" lvl="0" indent="0" algn="ctr"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директора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Пронина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Ирина Вадимовна</a:t>
            </a:r>
          </a:p>
          <a:p>
            <a:pPr lvl="0">
              <a:buFont typeface="Wingdings" panose="05000000000000000000" pitchFamily="2" charset="2"/>
              <a:buChar char="v"/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v"/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EE80F35-278C-4B08-BBD8-5C46DBD7C5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089" y="377689"/>
            <a:ext cx="2225704" cy="2239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89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7639" y="437322"/>
            <a:ext cx="9665804" cy="6016487"/>
          </a:xfrm>
        </p:spPr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v"/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ru-RU" sz="54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 пожаловать  в школу!</a:t>
            </a:r>
          </a:p>
          <a:p>
            <a:pPr marL="0" lvl="0" indent="0" algn="ctr">
              <a:buNone/>
            </a:pPr>
            <a:endParaRPr lang="ru-RU" sz="2400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endParaRPr lang="ru-RU" sz="2400" u="sng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endParaRPr lang="ru-RU" sz="2400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v"/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v"/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1896" y="2483604"/>
            <a:ext cx="6347791" cy="3877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23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2263" y="365125"/>
            <a:ext cx="9962865" cy="827571"/>
          </a:xfrm>
        </p:spPr>
        <p:txBody>
          <a:bodyPr>
            <a:normAutofit/>
          </a:bodyPr>
          <a:lstStyle/>
          <a:p>
            <a:pPr algn="ctr"/>
            <a:r>
              <a:rPr lang="ru-RU" sz="3200" b="1" u="sng" dirty="0" smtClean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Регламентируется следующими документами:</a:t>
            </a:r>
            <a:endParaRPr lang="ru-RU" sz="3200" b="1" u="sng" dirty="0">
              <a:solidFill>
                <a:srgbClr val="1818D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5774" y="1285461"/>
            <a:ext cx="5393635" cy="489150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 «Об образовании  в РФ» №273 от 2012 года ФЗ;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Приказом Минпросвещения РФ от 2 сентября 2020 года №458;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Приказом Минпросвещения от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08.10.2021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№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707;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Приказом Минпросвещения от 30 августа 2022 года №784 (вступили в силу с 1 марта 2023 года);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Приказом Минпросвещения РФ №47 от 23.01.2023г;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Приказом Минпросвещения РФ №642 от 30.08.2023 года;</a:t>
            </a:r>
          </a:p>
          <a:p>
            <a:pPr>
              <a:buFont typeface="Wingdings" panose="05000000000000000000" pitchFamily="2" charset="2"/>
              <a:buChar char="v"/>
            </a:pP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ru-RU" dirty="0" smtClean="0"/>
          </a:p>
          <a:p>
            <a:pPr>
              <a:buFont typeface="Wingdings" panose="05000000000000000000" pitchFamily="2" charset="2"/>
              <a:buChar char="v"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06887" y="1285462"/>
            <a:ext cx="4731026" cy="451899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Регламентом о зачислении в образовательные организации города Нягани от 04.10.2022 года №3035 (с изменениями);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Постановлением Администрации о закреплении территорий от 12.02.2024 №290;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Уставом школы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Положением о правилах приема, перевода, выбытия и отчисления обучающихся МАОУ г. Нягани СОШ №2;</a:t>
            </a:r>
          </a:p>
          <a:p>
            <a:pPr>
              <a:buFont typeface="Wingdings" panose="05000000000000000000" pitchFamily="2" charset="2"/>
              <a:buChar char="v"/>
            </a:pP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9878" y="5300869"/>
            <a:ext cx="3154018" cy="1512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27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2263" y="518615"/>
            <a:ext cx="9393615" cy="1323833"/>
          </a:xfrm>
        </p:spPr>
        <p:txBody>
          <a:bodyPr>
            <a:normAutofit/>
          </a:bodyPr>
          <a:lstStyle/>
          <a:p>
            <a:pPr algn="ctr"/>
            <a:r>
              <a:rPr lang="ru-RU" sz="3200" b="1" u="sng" dirty="0" smtClean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какого возраста принимаются дети в 1 класс?</a:t>
            </a:r>
            <a:endParaRPr lang="ru-RU" sz="3200" b="1" u="sng" dirty="0">
              <a:solidFill>
                <a:srgbClr val="1818D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5774" y="2019869"/>
            <a:ext cx="9780104" cy="415709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1 сентября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должно быть </a:t>
            </a:r>
            <a:r>
              <a:rPr lang="ru-RU" sz="28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лет 6 месяцев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но не более 8 лет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более раннем или в более позднем возрасте по разрешению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Комитета образования и науки Администрации города Нягани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ru-RU" dirty="0" smtClean="0"/>
          </a:p>
          <a:p>
            <a:pPr>
              <a:buFont typeface="Wingdings" panose="05000000000000000000" pitchFamily="2" charset="2"/>
              <a:buChar char="v"/>
            </a:pP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9878" y="4859097"/>
            <a:ext cx="3154018" cy="1954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80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85529"/>
            <a:ext cx="8796130" cy="1404731"/>
          </a:xfrm>
        </p:spPr>
        <p:txBody>
          <a:bodyPr anchor="ctr">
            <a:normAutofit/>
          </a:bodyPr>
          <a:lstStyle/>
          <a:p>
            <a:pPr algn="ctr"/>
            <a:r>
              <a:rPr lang="ru-RU" sz="2800" b="1" u="sng" dirty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Сроки </a:t>
            </a:r>
            <a:r>
              <a:rPr lang="ru-RU" sz="2800" b="1" u="sng" dirty="0" smtClean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приёма документов:</a:t>
            </a:r>
            <a:endParaRPr lang="ru-RU" sz="2800" b="1" u="sng" dirty="0">
              <a:solidFill>
                <a:srgbClr val="1818D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7565" y="940904"/>
            <a:ext cx="9594573" cy="5738192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20000"/>
              </a:lnSpc>
              <a:buFont typeface="Wingdings" panose="05000000000000000000" pitchFamily="2" charset="2"/>
              <a:buChar char="v"/>
            </a:pPr>
            <a:endParaRPr lang="ru-RU" sz="9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v"/>
            </a:pPr>
            <a:endParaRPr lang="ru-RU" sz="9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v"/>
            </a:pPr>
            <a:endParaRPr lang="ru-RU" sz="9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en-US" sz="9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</a:t>
            </a:r>
            <a:r>
              <a:rPr lang="en-US" sz="9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 </a:t>
            </a:r>
            <a:r>
              <a:rPr lang="en-US" sz="9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9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01 апреля по 30 июня</a:t>
            </a:r>
            <a:r>
              <a:rPr lang="en-US" sz="9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9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9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детей, имеющих право </a:t>
            </a:r>
            <a:r>
              <a:rPr lang="ru-RU" sz="9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внеочередного, первоочередного </a:t>
            </a:r>
            <a:r>
              <a:rPr lang="ru-RU" sz="9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преимущественного </a:t>
            </a:r>
            <a:r>
              <a:rPr lang="ru-RU" sz="9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приёма, </a:t>
            </a:r>
            <a:r>
              <a:rPr lang="ru-RU" sz="9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также для детей, </a:t>
            </a:r>
            <a:r>
              <a:rPr lang="ru-RU" sz="9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проживающих </a:t>
            </a:r>
            <a:r>
              <a:rPr lang="ru-RU" sz="9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закрепленной </a:t>
            </a:r>
            <a:r>
              <a:rPr lang="ru-RU" sz="9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территории</a:t>
            </a:r>
            <a:r>
              <a:rPr lang="ru-RU" sz="9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9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en-US" sz="9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Второй </a:t>
            </a:r>
            <a:r>
              <a:rPr lang="en-US" sz="9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 </a:t>
            </a:r>
            <a:r>
              <a:rPr lang="en-US" sz="9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9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06 июля </a:t>
            </a:r>
            <a:r>
              <a:rPr lang="en-US" sz="9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момента заполнения свободных мест, но не позднее </a:t>
            </a:r>
            <a:r>
              <a:rPr lang="en-US" sz="9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сентября текущего года</a:t>
            </a:r>
            <a:r>
              <a:rPr lang="en-US" sz="9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9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9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детей, не проживающих на закрепленной территории на свободные </a:t>
            </a:r>
            <a:r>
              <a:rPr lang="ru-RU" sz="9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места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v"/>
            </a:pPr>
            <a:endParaRPr lang="ru-RU" sz="4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EE80F35-278C-4B08-BBD8-5C46DBD7C5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429" y="0"/>
            <a:ext cx="2410241" cy="2392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02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369777" cy="959556"/>
          </a:xfrm>
        </p:spPr>
        <p:txBody>
          <a:bodyPr/>
          <a:lstStyle/>
          <a:p>
            <a:pPr algn="ctr"/>
            <a:r>
              <a:rPr lang="ru-RU" u="sng" dirty="0" smtClean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Внеочередное </a:t>
            </a:r>
            <a:r>
              <a:rPr lang="ru-RU" u="sng" dirty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 зачисления </a:t>
            </a:r>
            <a:r>
              <a:rPr lang="ru-RU" u="sng" dirty="0" smtClean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имеют</a:t>
            </a:r>
            <a:r>
              <a:rPr lang="ru-RU" u="sng" dirty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65957"/>
            <a:ext cx="8596668" cy="4675406"/>
          </a:xfrm>
        </p:spPr>
        <p:txBody>
          <a:bodyPr>
            <a:normAutofit/>
          </a:bodyPr>
          <a:lstStyle/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военнослужащих, а также граждан, пребывавших в добровольческих формированиях, лиц, проходивших службу в войсках нац. гвардии и имевших специальное звание полиции, погибших (умерших) при выполнении задач СВО или позднее от ран и увечий,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 усыновленные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находящиеся под опекой,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попечительством</a:t>
            </a:r>
          </a:p>
          <a:p>
            <a:pPr algn="just"/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6AA9746-EAB6-42EC-BF6B-9AE3133B244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9895" y="4330720"/>
            <a:ext cx="3204652" cy="2172170"/>
          </a:xfrm>
          <a:custGeom>
            <a:avLst/>
            <a:gdLst/>
            <a:ahLst/>
            <a:cxnLst/>
            <a:rect l="l" t="t" r="r" b="b"/>
            <a:pathLst>
              <a:path w="4579832" h="5347063">
                <a:moveTo>
                  <a:pt x="106985" y="0"/>
                </a:moveTo>
                <a:lnTo>
                  <a:pt x="4472847" y="0"/>
                </a:lnTo>
                <a:cubicBezTo>
                  <a:pt x="4531933" y="0"/>
                  <a:pt x="4579832" y="47899"/>
                  <a:pt x="4579832" y="106985"/>
                </a:cubicBezTo>
                <a:lnTo>
                  <a:pt x="4579832" y="5240078"/>
                </a:lnTo>
                <a:cubicBezTo>
                  <a:pt x="4579832" y="5299164"/>
                  <a:pt x="4531933" y="5347063"/>
                  <a:pt x="4472847" y="5347063"/>
                </a:cubicBezTo>
                <a:lnTo>
                  <a:pt x="106985" y="5347063"/>
                </a:lnTo>
                <a:cubicBezTo>
                  <a:pt x="47899" y="5347063"/>
                  <a:pt x="0" y="5299164"/>
                  <a:pt x="0" y="5240078"/>
                </a:cubicBezTo>
                <a:lnTo>
                  <a:pt x="0" y="106985"/>
                </a:lnTo>
                <a:cubicBezTo>
                  <a:pt x="0" y="47899"/>
                  <a:pt x="47899" y="0"/>
                  <a:pt x="106985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163296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98784"/>
            <a:ext cx="10515600" cy="1020416"/>
          </a:xfrm>
        </p:spPr>
        <p:txBody>
          <a:bodyPr>
            <a:normAutofit/>
          </a:bodyPr>
          <a:lstStyle/>
          <a:p>
            <a:pPr algn="ctr"/>
            <a:r>
              <a:rPr lang="ru-RU" sz="2800" b="1" u="sng" dirty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Первоочередное право зачисления </a:t>
            </a:r>
            <a:r>
              <a:rPr lang="ru-RU" sz="2800" b="1" u="sng" dirty="0" smtClean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800" b="1" u="sng" dirty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месту жительства имеют: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97565" y="1219200"/>
            <a:ext cx="11380453" cy="5340625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 сотрудников полиции ( в том числе погибших и уволенных по состоянию здоровья);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 сотрудников органов внутренних дел, не являющихся сотрудниками полиции;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 сотрудников органов уголовно-исполнительной системы (имеющих специальные звания);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 сотрудников органов принудительного исполнения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(имеющих специальные звания)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 сотрудников противопожарной службы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(имеющих специальные звания)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 сотрудников таможенных органов;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 перечисленных категорий граждан, погибших во время службы или уволенных (в том числе умерших в течение года после увольнения) в связи с увечьем или повреждением здоровья;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 погибших мобилизованных граждан, военнослужащих, а также пребывавших в добровольческих формированиях в зоне СВО;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ети сотрудника росгвардии, погибшего (умершего) при выполнении задач в ходе СВО;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дети других категорий граждан (в соответствии с законодательством)</a:t>
            </a:r>
          </a:p>
          <a:p>
            <a:pPr marL="0" indent="0">
              <a:buNone/>
            </a:pPr>
            <a:r>
              <a:rPr lang="ru-RU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6AA9746-EAB6-42EC-BF6B-9AE3133B244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9887" y="5348892"/>
            <a:ext cx="2085580" cy="1413643"/>
          </a:xfrm>
          <a:custGeom>
            <a:avLst/>
            <a:gdLst/>
            <a:ahLst/>
            <a:cxnLst/>
            <a:rect l="l" t="t" r="r" b="b"/>
            <a:pathLst>
              <a:path w="4579832" h="5347063">
                <a:moveTo>
                  <a:pt x="106985" y="0"/>
                </a:moveTo>
                <a:lnTo>
                  <a:pt x="4472847" y="0"/>
                </a:lnTo>
                <a:cubicBezTo>
                  <a:pt x="4531933" y="0"/>
                  <a:pt x="4579832" y="47899"/>
                  <a:pt x="4579832" y="106985"/>
                </a:cubicBezTo>
                <a:lnTo>
                  <a:pt x="4579832" y="5240078"/>
                </a:lnTo>
                <a:cubicBezTo>
                  <a:pt x="4579832" y="5299164"/>
                  <a:pt x="4531933" y="5347063"/>
                  <a:pt x="4472847" y="5347063"/>
                </a:cubicBezTo>
                <a:lnTo>
                  <a:pt x="106985" y="5347063"/>
                </a:lnTo>
                <a:cubicBezTo>
                  <a:pt x="47899" y="5347063"/>
                  <a:pt x="0" y="5299164"/>
                  <a:pt x="0" y="5240078"/>
                </a:cubicBezTo>
                <a:lnTo>
                  <a:pt x="0" y="106985"/>
                </a:lnTo>
                <a:cubicBezTo>
                  <a:pt x="0" y="47899"/>
                  <a:pt x="47899" y="0"/>
                  <a:pt x="106985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57363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7322" y="365126"/>
            <a:ext cx="10058400" cy="920336"/>
          </a:xfrm>
        </p:spPr>
        <p:txBody>
          <a:bodyPr>
            <a:normAutofit/>
          </a:bodyPr>
          <a:lstStyle/>
          <a:p>
            <a:pPr algn="ctr"/>
            <a:r>
              <a:rPr lang="ru-RU" b="1" u="sng" dirty="0" smtClean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Преимущественное право зачисления имеет:</a:t>
            </a:r>
            <a:endParaRPr lang="ru-RU" b="1" u="sng" dirty="0">
              <a:solidFill>
                <a:srgbClr val="1818D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7322" y="1179444"/>
            <a:ext cx="9880386" cy="4863547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</a:t>
            </a:r>
            <a: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полнородные и </a:t>
            </a:r>
            <a: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полнородные </a:t>
            </a:r>
            <a: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брат и (или) сестра которого обучаются в данной общеобразовательной </a:t>
            </a:r>
            <a: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организации, </a:t>
            </a:r>
            <a: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 дети, находящиеся под опекой или попечительством, усыновлённые (удочерённые), в т</a:t>
            </a:r>
            <a: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ч</a:t>
            </a:r>
            <a: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из приёмной семьи</a:t>
            </a:r>
            <a:b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6AA9746-EAB6-42EC-BF6B-9AE3133B244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3887" y="4612943"/>
            <a:ext cx="3204652" cy="2172170"/>
          </a:xfrm>
          <a:custGeom>
            <a:avLst/>
            <a:gdLst/>
            <a:ahLst/>
            <a:cxnLst/>
            <a:rect l="l" t="t" r="r" b="b"/>
            <a:pathLst>
              <a:path w="4579832" h="5347063">
                <a:moveTo>
                  <a:pt x="106985" y="0"/>
                </a:moveTo>
                <a:lnTo>
                  <a:pt x="4472847" y="0"/>
                </a:lnTo>
                <a:cubicBezTo>
                  <a:pt x="4531933" y="0"/>
                  <a:pt x="4579832" y="47899"/>
                  <a:pt x="4579832" y="106985"/>
                </a:cubicBezTo>
                <a:lnTo>
                  <a:pt x="4579832" y="5240078"/>
                </a:lnTo>
                <a:cubicBezTo>
                  <a:pt x="4579832" y="5299164"/>
                  <a:pt x="4531933" y="5347063"/>
                  <a:pt x="4472847" y="5347063"/>
                </a:cubicBezTo>
                <a:lnTo>
                  <a:pt x="106985" y="5347063"/>
                </a:lnTo>
                <a:cubicBezTo>
                  <a:pt x="47899" y="5347063"/>
                  <a:pt x="0" y="5299164"/>
                  <a:pt x="0" y="5240078"/>
                </a:cubicBezTo>
                <a:lnTo>
                  <a:pt x="0" y="106985"/>
                </a:lnTo>
                <a:cubicBezTo>
                  <a:pt x="0" y="47899"/>
                  <a:pt x="47899" y="0"/>
                  <a:pt x="106985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54742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479" y="609600"/>
            <a:ext cx="9771796" cy="821635"/>
          </a:xfrm>
        </p:spPr>
        <p:txBody>
          <a:bodyPr anchor="t">
            <a:normAutofit/>
          </a:bodyPr>
          <a:lstStyle/>
          <a:p>
            <a:pPr algn="ctr"/>
            <a:r>
              <a:rPr lang="ru-RU" sz="3200" b="1" u="sng" dirty="0" smtClean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Территория, за которой закреплена школа:</a:t>
            </a:r>
            <a:endParaRPr lang="ru-RU" sz="3200" b="1" u="sng" dirty="0">
              <a:solidFill>
                <a:srgbClr val="1818D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>
          <a:xfrm>
            <a:off x="1" y="1431235"/>
            <a:ext cx="9908274" cy="5024156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ru-RU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микрорайон </a:t>
            </a:r>
            <a:r>
              <a:rPr lang="ru-RU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Энергетиков, переулок Садовый, переулок Тепличный, переулок Ясный, улица Авиационная, улица Брусничная, улица Весенняя, улица Еланская, улица Заречная, улица Зимняя, улица Интернациональная, улица Крылова, улица Лорбинская, улица Набережная, улица Пионерская д.1-136, улица Полуденная, улица Просвещения, улица Речная д.1-72, улица Светлая, улица Советская, улица Таежная, улица Узбекская, улица Уральская, улица Чульчамская</a:t>
            </a:r>
            <a:r>
              <a:rPr lang="ru-RU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ru-RU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0051" y="5102087"/>
            <a:ext cx="2888975" cy="1755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77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0686" y="185530"/>
            <a:ext cx="7615451" cy="1233838"/>
          </a:xfrm>
        </p:spPr>
        <p:txBody>
          <a:bodyPr anchor="ctr">
            <a:normAutofit/>
          </a:bodyPr>
          <a:lstStyle/>
          <a:p>
            <a:pPr algn="ctr"/>
            <a:r>
              <a:rPr lang="ru-RU" sz="3200" b="1" u="sng" dirty="0" smtClean="0">
                <a:solidFill>
                  <a:srgbClr val="1818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Отказ в приёме документов:</a:t>
            </a:r>
            <a:endParaRPr lang="ru-RU" sz="3200" b="1" u="sng" dirty="0">
              <a:solidFill>
                <a:srgbClr val="1818D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7566" y="1077382"/>
            <a:ext cx="9952382" cy="5738192"/>
          </a:xfrm>
        </p:spPr>
        <p:txBody>
          <a:bodyPr>
            <a:normAutofit fontScale="32500" lnSpcReduction="20000"/>
          </a:bodyPr>
          <a:lstStyle/>
          <a:p>
            <a:pPr algn="just">
              <a:lnSpc>
                <a:spcPct val="120000"/>
              </a:lnSpc>
              <a:buFont typeface="Wingdings" panose="05000000000000000000" pitchFamily="2" charset="2"/>
              <a:buChar char="v"/>
            </a:pPr>
            <a:endParaRPr lang="ru-RU" sz="9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v"/>
            </a:pPr>
            <a:endParaRPr lang="ru-RU" sz="9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ru-RU" sz="9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9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школе нет свободных мест;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ru-RU" sz="9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 </a:t>
            </a:r>
            <a:r>
              <a:rPr lang="ru-RU" sz="9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неполный пакет документов;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ru-RU" sz="9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представленные </a:t>
            </a:r>
            <a:r>
              <a:rPr lang="ru-RU" sz="9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утратили силу;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ru-RU" sz="9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ошибки </a:t>
            </a:r>
            <a:r>
              <a:rPr lang="ru-RU" sz="9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документах и др.</a:t>
            </a:r>
            <a:endParaRPr lang="ru-RU" sz="9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v"/>
            </a:pPr>
            <a:endParaRPr lang="ru-RU" sz="4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EE80F35-278C-4B08-BBD8-5C46DBD7C5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429" y="0"/>
            <a:ext cx="2410241" cy="2392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90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1698</TotalTime>
  <Words>1174</Words>
  <Application>Microsoft Office PowerPoint</Application>
  <PresentationFormat>Широкоэкранный</PresentationFormat>
  <Paragraphs>123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Times New Roman</vt:lpstr>
      <vt:lpstr>Trebuchet MS</vt:lpstr>
      <vt:lpstr>Wingdings</vt:lpstr>
      <vt:lpstr>Wingdings 3</vt:lpstr>
      <vt:lpstr>Аспект</vt:lpstr>
      <vt:lpstr>Родительское собрание   «Порядок подачи документов для поступления в 1 класс МАОУ г. Нягани СОШ №2  на 2025-2026 учебный год» </vt:lpstr>
      <vt:lpstr>Регламентируется следующими документами:</vt:lpstr>
      <vt:lpstr>С какого возраста принимаются дети в 1 класс?</vt:lpstr>
      <vt:lpstr>Сроки приёма документов:</vt:lpstr>
      <vt:lpstr>Внеочередное право зачисления имеют:</vt:lpstr>
      <vt:lpstr>Первоочередное право зачисления по месту жительства имеют:</vt:lpstr>
      <vt:lpstr>Преимущественное право зачисления имеет:</vt:lpstr>
      <vt:lpstr>Территория, за которой закреплена школа:</vt:lpstr>
      <vt:lpstr>Отказ в приёме документов:</vt:lpstr>
      <vt:lpstr>Способ подачи заявления:</vt:lpstr>
      <vt:lpstr>Как подать заявление через портал Госуслуг:</vt:lpstr>
      <vt:lpstr>Сроки предоставления оригиналов документов лично при посещении школы:</vt:lpstr>
      <vt:lpstr> Перечень необходимых документов для зачисления: </vt:lpstr>
      <vt:lpstr> Перечень необходимых документов для зачисления иностранных граждан: </vt:lpstr>
      <vt:lpstr> Сроки издания приказа о зачислении: </vt:lpstr>
      <vt:lpstr>График приема документов: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Порядок подачи документов для поступления в школу</dc:title>
  <dc:creator>алексей петров</dc:creator>
  <cp:lastModifiedBy>Федосеева Татьяна Владимировна</cp:lastModifiedBy>
  <cp:revision>49</cp:revision>
  <dcterms:created xsi:type="dcterms:W3CDTF">2022-12-02T17:55:31Z</dcterms:created>
  <dcterms:modified xsi:type="dcterms:W3CDTF">2025-03-12T12:39:29Z</dcterms:modified>
</cp:coreProperties>
</file>