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91" r:id="rId4"/>
    <p:sldId id="285" r:id="rId5"/>
    <p:sldId id="295" r:id="rId6"/>
    <p:sldId id="284" r:id="rId7"/>
    <p:sldId id="283" r:id="rId8"/>
    <p:sldId id="282" r:id="rId9"/>
    <p:sldId id="292" r:id="rId10"/>
    <p:sldId id="286" r:id="rId11"/>
    <p:sldId id="294" r:id="rId12"/>
    <p:sldId id="287" r:id="rId13"/>
    <p:sldId id="288" r:id="rId14"/>
    <p:sldId id="296" r:id="rId15"/>
    <p:sldId id="293" r:id="rId16"/>
    <p:sldId id="289" r:id="rId17"/>
    <p:sldId id="29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42" autoAdjust="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4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6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72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18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29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60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9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3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46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0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8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7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2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9665-C9A3-4442-A845-913DCC6CA91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0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41532D-69A7-4062-AF66-5497658A7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808" y="256847"/>
            <a:ext cx="4214191" cy="5850384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44" y="256847"/>
            <a:ext cx="7968839" cy="627647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6000" b="1" i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900" b="1" i="1" kern="1200" dirty="0" err="1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документов </a:t>
            </a:r>
            <a:r>
              <a:rPr lang="en-US" sz="4900" b="1" i="1" kern="1200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i="1" kern="1200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</a:t>
            </a:r>
            <a:r>
              <a:rPr lang="en-US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МАОУ г. Нягани СОШ №2 </a:t>
            </a:r>
            <a:br>
              <a:rPr lang="ru-RU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2025-2026 </a:t>
            </a:r>
            <a:r>
              <a:rPr lang="ru-RU" sz="4900" b="1" i="1" kern="1200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год»</a:t>
            </a:r>
            <a:r>
              <a:rPr lang="ru-RU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900" b="1" i="1" kern="1200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2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96061" cy="920336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</a:t>
            </a:r>
            <a:r>
              <a:rPr lang="en-US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</a:t>
            </a:r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3512"/>
            <a:ext cx="9392478" cy="478403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</a:t>
            </a:r>
            <a:r>
              <a:rPr lang="ru-RU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иметь подтвержденную учетную запись на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80F35-278C-4B08-BBD8-5C46DBD7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71" y="49695"/>
            <a:ext cx="2690190" cy="284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96061" cy="920336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подать заявление через портал </a:t>
            </a:r>
            <a:r>
              <a:rPr lang="ru-RU" sz="3600" b="1" u="sng" dirty="0" err="1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530" y="1285462"/>
            <a:ext cx="9753600" cy="510208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Перейти на портал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набрать в поисковой строке «Запись в 1 класс»;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опцию «Подать заявление»;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Пройти авторизацию с помощью логина и пароля;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электронную форму заявления;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Убедиться в том, что заявление принято;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1-2 рабочих дней явиться в школу с оригиналами документов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80F35-278C-4B08-BBD8-5C46DBD7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88" y="4969563"/>
            <a:ext cx="2014329" cy="178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9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57" y="365125"/>
            <a:ext cx="9263269" cy="1423918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</a:t>
            </a:r>
            <a:r>
              <a:rPr lang="ru-RU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ставления </a:t>
            </a:r>
            <a:r>
              <a:rPr lang="en-US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оригиналов </a:t>
            </a:r>
            <a:r>
              <a:rPr lang="en-US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лично при посещении школы:</a:t>
            </a: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557" y="1603512"/>
            <a:ext cx="9554817" cy="478403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1-2 рабочих дней с момента подачи заявления через ЕПГУ!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приглашения или телефонного звонка из школы не нужно!!!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8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E114F09-6A1B-4D0A-8203-1A5D23E54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06956"/>
            <a:ext cx="3097696" cy="2551044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898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74" y="365126"/>
            <a:ext cx="9806609" cy="6552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необходимых </a:t>
            </a:r>
            <a:r>
              <a:rPr lang="ru-RU" sz="31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1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зачисления: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775" y="1020418"/>
            <a:ext cx="10124660" cy="5735224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родителя (законного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представителя);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аспорт РФ или документ, удостоверяющий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иностранного гражданина и лица без гражданства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СНИЛС;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видетельство о рождении ребенка и СНИЛС;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свидетельства о рождении полнородных и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неполнородных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брата и (или) сестры (в случае использования права преимущественного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подтверждающего установление опеки или попечительства (при необходимости);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о регистрации ребенка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жительства или по месту пребывания на закрепленной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места работы родителя (законного представителя) ребенка или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подтверждающий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внеочередного, первоочередного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(при наличии права);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заключения психолого-медико-педагогической комиссии (при наличии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зачисления детей с ОВЗ для получения образования по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адаптированным образовательным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родители предоставляют заключение ПМПК (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опия документа, подтверждающего законность пребывания на территории РФ (для иностранных граждан)</a:t>
            </a:r>
          </a:p>
        </p:txBody>
      </p:sp>
    </p:spTree>
    <p:extLst>
      <p:ext uri="{BB962C8B-B14F-4D97-AF65-F5344CB8AC3E}">
        <p14:creationId xmlns:p14="http://schemas.microsoft.com/office/powerpoint/2010/main" val="1048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74" y="169334"/>
            <a:ext cx="9806609" cy="7789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необходимых </a:t>
            </a:r>
            <a:r>
              <a:rPr lang="ru-RU" sz="31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1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зачисления иностранных граждан: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774" y="1083732"/>
            <a:ext cx="11515647" cy="5774267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родителя (законного представителя) и согласие на обработку персональных данных - заполняется в приемной школы;</a:t>
            </a: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документа о регистрации ребенка или поступающего по месту жительства или по месту пребывания на закрепленной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территории, подтверждающего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такую регистрацию на долгосрочный период (на срок более 90 дней)) или справку о приеме документов для оформления регистрации по месту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жительства;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родство заявителя(ей) (или законность представления прав ребенка), документы должны быть переведены на русский язык и нотариально заверены.</a:t>
            </a: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ребенка и его законного(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представителя(ей)на проживание в Российской Федерации (вид на жительство, либо разрешение на временное проживание,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удостоверение личности лица без гражданства в Российской Федерации) или на пребывание в Российской Федерации (свидетельство 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беженцем на территории Российской Федерации по существу, либо справка о рассмотрении заявления о предоставлении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временного, либо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беженца, либо свидетельство о предоставлении временного убежища на территории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РФ);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отсутствие у ребенка инфекционных заболеваний, представляющих опасность для окружающих;</a:t>
            </a: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прохождение дактилоскопической регистрации ребенка;</a:t>
            </a:r>
          </a:p>
          <a:p>
            <a:pPr lvl="0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удостоверяющие личность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родителю(ям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ИНН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СНИЛС, а также СНИЛС ребенка.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представления неполного комплекта документов, образовательная организация возвращает заявление без его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213035" cy="6552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издания приказа о зачислении: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40" y="1868556"/>
            <a:ext cx="8883926" cy="299499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приёме документов в период с 01 апреля по 30 июня - 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3 рабочих дней после завершения приема заявлений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1 по 3 июля текущего года).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приёме документов после 06 июля срок издания приказа о зачислении в течение 5 рабочих дней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A9746-EAB6-42EC-BF6B-9AE3133B2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121" y="4255134"/>
            <a:ext cx="3416687" cy="2172170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543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6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приема документов:</a:t>
            </a: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39" y="1020418"/>
            <a:ext cx="9586291" cy="543339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32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Понедельник-пятница</a:t>
            </a: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8:00-17:00 (обед с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12:30-13:30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приёмная школы по адресу: 23 микрорайон, дом 24 </a:t>
            </a: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(бывшая 11 школа)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по телефону: 8(34672)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56720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Документовед Федосеева Татьяна Владимировна</a:t>
            </a:r>
          </a:p>
          <a:p>
            <a:pPr marL="0" lv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Пронина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Ирина Вадимовна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80F35-278C-4B08-BBD8-5C46DBD7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89" y="377689"/>
            <a:ext cx="2225704" cy="223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8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39" y="437322"/>
            <a:ext cx="9665804" cy="6016487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5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пожаловать  в школу!</a:t>
            </a:r>
          </a:p>
          <a:p>
            <a:pPr marL="0" lvl="0" indent="0" algn="ctr">
              <a:buNone/>
            </a:pP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896" y="2483604"/>
            <a:ext cx="6347791" cy="387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263" y="365125"/>
            <a:ext cx="9962865" cy="827571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Регламентируется следующими документами:</a:t>
            </a:r>
            <a:endParaRPr lang="ru-RU" sz="3200" b="1" u="sng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5774" y="1285461"/>
            <a:ext cx="5393635" cy="48915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«Об образовании  в РФ» №273 от 2012 года ФЗ;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РФ от 2 сентября 2020 года №458;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от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08.10.2021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707;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от 30 августа 2022 года №784 (вступили в силу с 1 марта 2023 года);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РФ №47 от 23.01.2023г;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Минпросвещения РФ №642 от 30.08.2023 года;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6887" y="1285462"/>
            <a:ext cx="4731026" cy="45189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Регламентом о зачислении в образовательные организации города Нягани от 04.10.2022 года №3035 (с изменениями);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Администрации о закреплении территорий от 12.02.2024 №290;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Уставом школы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 правилах приема, перевода, выбытия и отчисления обучающихся МАОУ г. Нягани СОШ №2;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878" y="5300869"/>
            <a:ext cx="3154018" cy="151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7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263" y="518615"/>
            <a:ext cx="9393615" cy="1323833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какого возраста принимаются дети в 1 класс?</a:t>
            </a:r>
            <a:endParaRPr lang="ru-RU" sz="3200" b="1" u="sng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5774" y="2019869"/>
            <a:ext cx="9780104" cy="41570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 сентября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должно быть </a:t>
            </a:r>
            <a:r>
              <a:rPr lang="ru-RU" sz="28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лет 6 месяцев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не более 8 лет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раннем или в более позднем возрасте по разрешению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образования и науки Администрации города Нягани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878" y="4859097"/>
            <a:ext cx="3154018" cy="195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529"/>
            <a:ext cx="8796130" cy="1404731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28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 документов:</a:t>
            </a: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5" y="940904"/>
            <a:ext cx="9594573" cy="573819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9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9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9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en-US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9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апреля по 30 июня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имеющих право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внеочередного, первоочередного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преимущественного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приёма,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для детей,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проживающих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закрепленной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9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en-US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9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06 июля 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момента заполнения свободных мест, но не позднее </a:t>
            </a:r>
            <a:r>
              <a:rPr lang="en-US" sz="9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сентября текущего года</a:t>
            </a:r>
            <a:r>
              <a:rPr lang="en-US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не проживающих на закрепленной территории на свободные </a:t>
            </a:r>
            <a:r>
              <a:rPr lang="ru-RU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80F35-278C-4B08-BBD8-5C46DBD7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9" y="0"/>
            <a:ext cx="2410241" cy="239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69777" cy="959556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Внеочередное </a:t>
            </a:r>
            <a:r>
              <a:rPr lang="ru-RU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зачисления </a:t>
            </a:r>
            <a:r>
              <a:rPr lang="ru-RU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ru-RU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5957"/>
            <a:ext cx="8596668" cy="4675406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военнослужащих, а также граждан, пребывавших в добровольческих формированиях, лиц, проходивших службу в войсках нац. гвардии и имевших специальное звание полиции, погибших (умерших) при выполнении задач СВО или позднее от ран и увечий,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усыновленные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находящиеся под опекой,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попечительством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A9746-EAB6-42EC-BF6B-9AE3133B2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895" y="4330720"/>
            <a:ext cx="3204652" cy="2172170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6329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8784"/>
            <a:ext cx="10515600" cy="1020416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Первоочередное право зачисления </a:t>
            </a:r>
            <a:r>
              <a:rPr lang="ru-RU" sz="28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жительства имеют: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7565" y="1219200"/>
            <a:ext cx="11380453" cy="534062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полиции ( в том числе погибших и уволенных по состоянию здоровья);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органов внутренних дел, не являющихся сотрудниками полиции;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органов уголовно-исполнительной системы (имеющих специальные звания);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органов принудительного исполнения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(имеющих специальные звания)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противопожарной службы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(имеющих специальные звания)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сотрудников таможенных органов;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перечисленных категорий граждан, погибших во время службы или уволенных (в том числе умерших в течение года после увольнения) в связи с увечьем или повреждением здоровья;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погибших мобилизованных граждан, военнослужащих, а также пребывавших в добровольческих формированиях в зоне СВО;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 сотрудника росгвардии, погибшего (умершего) при выполнении задач в ходе СВО;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дети других категорий граждан (в соответствии с законодательством)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A9746-EAB6-42EC-BF6B-9AE3133B2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887" y="5348892"/>
            <a:ext cx="2085580" cy="1413643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363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322" y="365126"/>
            <a:ext cx="10058400" cy="920336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Преимущественное право зачисления имеет:</a:t>
            </a:r>
            <a:endParaRPr lang="ru-RU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179444"/>
            <a:ext cx="9880386" cy="486354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полнородные и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полнородные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 и (или) сестра которого обучаются в данной общеобразовательной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дети, находящиеся под опекой или попечительством, усыновлённые (удочерённые), в т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 приёмной семьи</a:t>
            </a:r>
            <a:b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A9746-EAB6-42EC-BF6B-9AE3133B2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887" y="4612943"/>
            <a:ext cx="3204652" cy="2172170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4742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79" y="609600"/>
            <a:ext cx="9771796" cy="821635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Территория, за которой закреплена школа:</a:t>
            </a:r>
            <a:endParaRPr lang="ru-RU" sz="3200" b="1" u="sng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1" y="1431235"/>
            <a:ext cx="9908274" cy="502415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 </a:t>
            </a: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Энергетиков, переулок Садовый, переулок Тепличный, переулок Ясный, улица Авиационная, улица Брусничная, улица Весенняя, улица Еланская, улица Заречная, улица Зимняя, улица Интернациональная, улица Крылова, улица Лорбинская, улица Набережная, улица Пионерская д.1-136, улица Полуденная, улица Просвещения, улица Речная д.1-72, улица Светлая, улица Советская, улица Таежная, улица Узбекская, улица Уральская, улица Чульчамская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051" y="5102087"/>
            <a:ext cx="2888975" cy="17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0686" y="185530"/>
            <a:ext cx="7615451" cy="1233838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приёме документов:</a:t>
            </a:r>
            <a:endParaRPr lang="ru-RU" sz="32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6" y="1077382"/>
            <a:ext cx="9952382" cy="5738192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9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9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нет свободных мест;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неполный пакет документов;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представленные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утратили силу;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документах и др.</a:t>
            </a:r>
            <a:endParaRPr lang="ru-RU" sz="9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E80F35-278C-4B08-BBD8-5C46DBD7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9" y="0"/>
            <a:ext cx="2410241" cy="239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1698</TotalTime>
  <Words>1174</Words>
  <Application>Microsoft Office PowerPoint</Application>
  <PresentationFormat>Широкоэкранный</PresentationFormat>
  <Paragraphs>123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3</vt:lpstr>
      <vt:lpstr>Аспект</vt:lpstr>
      <vt:lpstr>Родительское собрание   «Порядок подачи документов для поступления в 1 класс МАОУ г. Нягани СОШ №2  на 2025-2026 учебный год» </vt:lpstr>
      <vt:lpstr>Регламентируется следующими документами:</vt:lpstr>
      <vt:lpstr>С какого возраста принимаются дети в 1 класс?</vt:lpstr>
      <vt:lpstr>Сроки приёма документов:</vt:lpstr>
      <vt:lpstr>Внеочередное право зачисления имеют:</vt:lpstr>
      <vt:lpstr>Первоочередное право зачисления по месту жительства имеют:</vt:lpstr>
      <vt:lpstr>Преимущественное право зачисления имеет:</vt:lpstr>
      <vt:lpstr>Территория, за которой закреплена школа:</vt:lpstr>
      <vt:lpstr>Отказ в приёме документов:</vt:lpstr>
      <vt:lpstr>Способ подачи заявления:</vt:lpstr>
      <vt:lpstr>Как подать заявление через портал Госуслуг:</vt:lpstr>
      <vt:lpstr>Сроки предоставления оригиналов документов лично при посещении школы:</vt:lpstr>
      <vt:lpstr> Перечень необходимых документов для зачисления: </vt:lpstr>
      <vt:lpstr> Перечень необходимых документов для зачисления иностранных граждан: </vt:lpstr>
      <vt:lpstr> Сроки издания приказа о зачислении: </vt:lpstr>
      <vt:lpstr>График приема документов: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подачи документов для поступления в школу</dc:title>
  <dc:creator>алексей петров</dc:creator>
  <cp:lastModifiedBy>Федосеева Татьяна Владимировна</cp:lastModifiedBy>
  <cp:revision>49</cp:revision>
  <dcterms:created xsi:type="dcterms:W3CDTF">2022-12-02T17:55:31Z</dcterms:created>
  <dcterms:modified xsi:type="dcterms:W3CDTF">2025-03-12T12:39:29Z</dcterms:modified>
</cp:coreProperties>
</file>